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56" r:id="rId3"/>
    <p:sldId id="304" r:id="rId4"/>
    <p:sldId id="276" r:id="rId5"/>
    <p:sldId id="277" r:id="rId6"/>
    <p:sldId id="279" r:id="rId7"/>
    <p:sldId id="278" r:id="rId8"/>
    <p:sldId id="259" r:id="rId9"/>
    <p:sldId id="260" r:id="rId10"/>
    <p:sldId id="261" r:id="rId11"/>
    <p:sldId id="262" r:id="rId12"/>
    <p:sldId id="263" r:id="rId13"/>
    <p:sldId id="264" r:id="rId14"/>
    <p:sldId id="265" r:id="rId15"/>
    <p:sldId id="266" r:id="rId16"/>
    <p:sldId id="267" r:id="rId17"/>
    <p:sldId id="268" r:id="rId18"/>
    <p:sldId id="269" r:id="rId19"/>
    <p:sldId id="287" r:id="rId20"/>
    <p:sldId id="283" r:id="rId21"/>
    <p:sldId id="284" r:id="rId22"/>
    <p:sldId id="285" r:id="rId23"/>
    <p:sldId id="286" r:id="rId24"/>
    <p:sldId id="281" r:id="rId25"/>
    <p:sldId id="282"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280" r:id="rId43"/>
    <p:sldId id="305" r:id="rId44"/>
    <p:sldId id="30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60" autoAdjust="0"/>
  </p:normalViewPr>
  <p:slideViewPr>
    <p:cSldViewPr>
      <p:cViewPr varScale="1">
        <p:scale>
          <a:sx n="84" d="100"/>
          <a:sy n="84" d="100"/>
        </p:scale>
        <p:origin x="-132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01CCA-D453-4E3C-B8DC-4AD156A9449C}" type="datetimeFigureOut">
              <a:rPr lang="en-US" smtClean="0"/>
              <a:t>8/2/2011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1D520-8024-4107-A807-2B85AFAC161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6DE52A3E-8475-43E6-9898-421B17127A60}" type="slidenum">
              <a:rPr lang="he-IL" smtClean="0"/>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6DE52A3E-8475-43E6-9898-421B17127A60}" type="slidenum">
              <a:rPr lang="he-IL" smtClean="0"/>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6DE52A3E-8475-43E6-9898-421B17127A60}" type="slidenum">
              <a:rPr lang="he-IL" smtClean="0"/>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6DE52A3E-8475-43E6-9898-421B17127A60}" type="slidenum">
              <a:rPr lang="he-IL" smtClean="0"/>
              <a:pPr/>
              <a:t>12</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6DE52A3E-8475-43E6-9898-421B17127A60}" type="slidenum">
              <a:rPr lang="he-IL" smtClean="0"/>
              <a:pPr/>
              <a:t>13</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6DE52A3E-8475-43E6-9898-421B17127A60}" type="slidenum">
              <a:rPr lang="he-IL" smtClean="0"/>
              <a:pPr/>
              <a:t>14</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6DE52A3E-8475-43E6-9898-421B17127A60}" type="slidenum">
              <a:rPr lang="he-IL" smtClean="0"/>
              <a:pPr/>
              <a:t>15</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PCR genotyping of three rearrangements across DNA from the index metastasis sequenced, other metastases from the same patient, the primary </a:t>
            </a:r>
            <a:r>
              <a:rPr lang="en-US" dirty="0" err="1" smtClean="0"/>
              <a:t>tumour</a:t>
            </a:r>
            <a:r>
              <a:rPr lang="en-US" dirty="0" smtClean="0"/>
              <a:t> and </a:t>
            </a:r>
            <a:r>
              <a:rPr lang="en-US" dirty="0" err="1" smtClean="0"/>
              <a:t>germline</a:t>
            </a:r>
            <a:r>
              <a:rPr lang="en-US" dirty="0" smtClean="0"/>
              <a:t> tissue. Somatic rearrangements may be present in all cancer samples but not the </a:t>
            </a:r>
            <a:r>
              <a:rPr lang="en-US" dirty="0" err="1" smtClean="0"/>
              <a:t>germline</a:t>
            </a:r>
            <a:r>
              <a:rPr lang="en-US" dirty="0" smtClean="0"/>
              <a:t> (omnipresent); present in some but not all metastases (partially shared); or present just in the index metastasis sequenced (private). </a:t>
            </a:r>
            <a:r>
              <a:rPr lang="en-US" b="1" dirty="0" smtClean="0"/>
              <a:t>b</a:t>
            </a:r>
            <a:r>
              <a:rPr lang="en-US" dirty="0" smtClean="0"/>
              <a:t>, Inter-individual differences in the proportions of rearrangements that are omnipresent across metastases, partially shared by some but not all lesions or are private to the index metastasis sequenced. </a:t>
            </a:r>
            <a:r>
              <a:rPr lang="en-US" b="1" dirty="0" smtClean="0"/>
              <a:t>c</a:t>
            </a:r>
            <a:r>
              <a:rPr lang="en-US" dirty="0" smtClean="0"/>
              <a:t>, Patterns across six broad categories of rearrangement in the proportions of variants that are omnipresent across metastases, partially shared by some but not all lesions or are private to the index metastasis sequenced. The numbers of rearrangements in each category are shown at the top. The difference in proportions between fold-back inversions and the other categories was statistically significant (</a:t>
            </a:r>
            <a:r>
              <a:rPr lang="en-US" i="1" dirty="0" smtClean="0"/>
              <a:t>P</a:t>
            </a:r>
            <a:r>
              <a:rPr lang="en-US" dirty="0" smtClean="0"/>
              <a:t> = 0.003). </a:t>
            </a:r>
            <a:r>
              <a:rPr lang="en-US" b="1" dirty="0" smtClean="0"/>
              <a:t>d</a:t>
            </a:r>
            <a:r>
              <a:rPr lang="en-US" dirty="0" smtClean="0"/>
              <a:t>, Genotyping of 57 rearrangements in PD3640 shows a coherent, nested structure, with 42 found in all metastases and the primary </a:t>
            </a:r>
            <a:r>
              <a:rPr lang="en-US" dirty="0" err="1" smtClean="0"/>
              <a:t>tumour</a:t>
            </a:r>
            <a:r>
              <a:rPr lang="en-US" dirty="0" smtClean="0"/>
              <a:t>, 7 found uniquely in the index </a:t>
            </a:r>
            <a:r>
              <a:rPr lang="en-US" dirty="0" err="1" smtClean="0"/>
              <a:t>tumour</a:t>
            </a:r>
            <a:r>
              <a:rPr lang="en-US" dirty="0" smtClean="0"/>
              <a:t> and 8 partially shared by some but not all metastases. </a:t>
            </a:r>
            <a:r>
              <a:rPr lang="en-US" b="1" dirty="0" smtClean="0"/>
              <a:t>e</a:t>
            </a:r>
            <a:r>
              <a:rPr lang="en-US" dirty="0" smtClean="0"/>
              <a:t>, The nested structure of rearrangements defines a </a:t>
            </a:r>
            <a:r>
              <a:rPr lang="en-US" dirty="0" err="1" smtClean="0"/>
              <a:t>phylogenetic</a:t>
            </a:r>
            <a:r>
              <a:rPr lang="en-US" dirty="0" smtClean="0"/>
              <a:t> tree of relationships among the metastases and primary </a:t>
            </a:r>
            <a:r>
              <a:rPr lang="en-US" dirty="0" err="1" smtClean="0"/>
              <a:t>tumour</a:t>
            </a:r>
            <a:r>
              <a:rPr lang="en-US" dirty="0" smtClean="0"/>
              <a:t>. The length of heavy black lines is proportional to the genetic distance between nodes. Dotted lines delineate the departure points of other, </a:t>
            </a:r>
            <a:r>
              <a:rPr lang="en-US" dirty="0" err="1" smtClean="0"/>
              <a:t>unsequenced</a:t>
            </a:r>
            <a:r>
              <a:rPr lang="en-US" dirty="0" smtClean="0"/>
              <a:t> lesions from the lineage between the </a:t>
            </a:r>
            <a:r>
              <a:rPr lang="en-US" dirty="0" err="1" smtClean="0"/>
              <a:t>germline</a:t>
            </a:r>
            <a:r>
              <a:rPr lang="en-US" smtClean="0"/>
              <a:t> genome and that of the index metastasis.</a:t>
            </a:r>
            <a:endParaRPr lang="he-IL"/>
          </a:p>
        </p:txBody>
      </p:sp>
      <p:sp>
        <p:nvSpPr>
          <p:cNvPr id="4" name="Slide Number Placeholder 3"/>
          <p:cNvSpPr>
            <a:spLocks noGrp="1"/>
          </p:cNvSpPr>
          <p:nvPr>
            <p:ph type="sldNum" sz="quarter" idx="10"/>
          </p:nvPr>
        </p:nvSpPr>
        <p:spPr/>
        <p:txBody>
          <a:bodyPr/>
          <a:lstStyle/>
          <a:p>
            <a:fld id="{3F8EA408-214B-4CDB-B24C-67C5F253EE2E}" type="slidenum">
              <a:rPr lang="zh-CN" altLang="en-US" smtClean="0"/>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of PCR genotyping for 38 rearrangements across the 3 index metastases and 5 other metastases from patient PD3827. </a:t>
            </a:r>
            <a:r>
              <a:rPr lang="en-US" b="1" dirty="0" smtClean="0"/>
              <a:t>b</a:t>
            </a:r>
            <a:r>
              <a:rPr lang="en-US" dirty="0" smtClean="0"/>
              <a:t>, Overlapping out-of-frame deletions of </a:t>
            </a:r>
            <a:r>
              <a:rPr lang="en-US" dirty="0" err="1" smtClean="0"/>
              <a:t>exon</a:t>
            </a:r>
            <a:r>
              <a:rPr lang="en-US" dirty="0" smtClean="0"/>
              <a:t> 6 of </a:t>
            </a:r>
            <a:r>
              <a:rPr lang="en-US" i="1" dirty="0" smtClean="0"/>
              <a:t>PARK2</a:t>
            </a:r>
            <a:r>
              <a:rPr lang="en-US" dirty="0" smtClean="0"/>
              <a:t> were mutually exclusive to either the four lung metastases or the four abdominal metastases. The numbers above the gene refer to axon numbers and those below to the genomic position. </a:t>
            </a:r>
            <a:r>
              <a:rPr lang="en-US" b="1" dirty="0" smtClean="0"/>
              <a:t>c</a:t>
            </a:r>
            <a:r>
              <a:rPr lang="en-US" dirty="0" smtClean="0"/>
              <a:t>, A </a:t>
            </a:r>
            <a:r>
              <a:rPr lang="en-US" dirty="0" err="1" smtClean="0"/>
              <a:t>phylogenetic</a:t>
            </a:r>
            <a:r>
              <a:rPr lang="en-US" dirty="0" smtClean="0"/>
              <a:t> tree of relationships for metastases from patient PD3827, showing a </a:t>
            </a:r>
            <a:r>
              <a:rPr lang="en-US" dirty="0" err="1" smtClean="0"/>
              <a:t>clade</a:t>
            </a:r>
            <a:r>
              <a:rPr lang="en-US" dirty="0" smtClean="0"/>
              <a:t> of abdominal metastases and a further evolved </a:t>
            </a:r>
            <a:r>
              <a:rPr lang="en-US" dirty="0" err="1" smtClean="0"/>
              <a:t>clade</a:t>
            </a:r>
            <a:r>
              <a:rPr lang="en-US" dirty="0" smtClean="0"/>
              <a:t> of lung metastases. The length of heavy black lines is proportional to the genetic distance between nodes. Dotted lines delineate the departure points of other, </a:t>
            </a:r>
            <a:r>
              <a:rPr lang="en-US" dirty="0" err="1" smtClean="0"/>
              <a:t>unsequenced</a:t>
            </a:r>
            <a:r>
              <a:rPr lang="en-US" dirty="0" smtClean="0"/>
              <a:t> lesions from the lineage between the </a:t>
            </a:r>
            <a:r>
              <a:rPr lang="en-US" dirty="0" err="1" smtClean="0"/>
              <a:t>germline</a:t>
            </a:r>
            <a:r>
              <a:rPr lang="en-US" dirty="0" smtClean="0"/>
              <a:t> genome and that of the index metastasis. </a:t>
            </a:r>
            <a:r>
              <a:rPr lang="en-US" b="1" dirty="0" smtClean="0"/>
              <a:t>d</a:t>
            </a:r>
            <a:r>
              <a:rPr lang="en-US" dirty="0" smtClean="0"/>
              <a:t>, Results of PCR genotyping for PD3828. </a:t>
            </a:r>
            <a:r>
              <a:rPr lang="en-US" b="1" dirty="0" smtClean="0"/>
              <a:t>e</a:t>
            </a:r>
            <a:r>
              <a:rPr lang="en-US" dirty="0" smtClean="0"/>
              <a:t>, </a:t>
            </a:r>
            <a:r>
              <a:rPr lang="en-US" dirty="0" err="1" smtClean="0"/>
              <a:t>Phylogenetic</a:t>
            </a:r>
            <a:r>
              <a:rPr lang="en-US" dirty="0" smtClean="0"/>
              <a:t> tree of relationships for metastases from PD3828. </a:t>
            </a:r>
            <a:r>
              <a:rPr lang="en-US" b="1" dirty="0" smtClean="0"/>
              <a:t>f</a:t>
            </a:r>
            <a:r>
              <a:rPr lang="en-US" dirty="0" smtClean="0"/>
              <a:t>, Model for the </a:t>
            </a:r>
            <a:r>
              <a:rPr lang="en-US" dirty="0" err="1" smtClean="0"/>
              <a:t>clonal</a:t>
            </a:r>
            <a:r>
              <a:rPr lang="en-US" dirty="0" smtClean="0"/>
              <a:t> evolution of metastases derived from the patterns of </a:t>
            </a:r>
            <a:r>
              <a:rPr lang="en-US" dirty="0" err="1" smtClean="0"/>
              <a:t>phylogenetic</a:t>
            </a:r>
            <a:r>
              <a:rPr lang="en-US" dirty="0" smtClean="0"/>
              <a:t> relationships observed. Molecular time proceeds from left to right, and is associated with </a:t>
            </a:r>
            <a:r>
              <a:rPr lang="en-US" dirty="0" err="1" smtClean="0"/>
              <a:t>subclonal</a:t>
            </a:r>
            <a:r>
              <a:rPr lang="en-US" dirty="0" smtClean="0"/>
              <a:t> evolution and expansion within the developing primary </a:t>
            </a:r>
            <a:r>
              <a:rPr lang="en-US" dirty="0" err="1" smtClean="0"/>
              <a:t>tumour</a:t>
            </a:r>
            <a:r>
              <a:rPr lang="en-US" dirty="0" smtClean="0"/>
              <a:t>. Eventually a </a:t>
            </a:r>
            <a:r>
              <a:rPr lang="en-US" dirty="0" err="1" smtClean="0"/>
              <a:t>subclone</a:t>
            </a:r>
            <a:r>
              <a:rPr lang="en-US" dirty="0" smtClean="0"/>
              <a:t> within the primary </a:t>
            </a:r>
            <a:r>
              <a:rPr lang="en-US" dirty="0" err="1" smtClean="0"/>
              <a:t>tumour</a:t>
            </a:r>
            <a:r>
              <a:rPr lang="en-US" dirty="0" smtClean="0"/>
              <a:t> acquires the capacity to metastasize (pink), but this </a:t>
            </a:r>
            <a:r>
              <a:rPr lang="en-US" dirty="0" err="1" smtClean="0"/>
              <a:t>subclone</a:t>
            </a:r>
            <a:r>
              <a:rPr lang="en-US" dirty="0" smtClean="0"/>
              <a:t> continues to acquire genetic lesions (darkening shades of brown) such that different metastases may be founded from different clones. Within the developing metastases, </a:t>
            </a:r>
            <a:r>
              <a:rPr lang="en-US" dirty="0" err="1" smtClean="0"/>
              <a:t>clonal</a:t>
            </a:r>
            <a:r>
              <a:rPr lang="en-US" dirty="0" smtClean="0"/>
              <a:t> evolution continues, and these newly developed </a:t>
            </a:r>
            <a:r>
              <a:rPr lang="en-US" dirty="0" err="1" smtClean="0"/>
              <a:t>subclones</a:t>
            </a:r>
            <a:r>
              <a:rPr lang="en-US" smtClean="0"/>
              <a:t> can themselves seed tertiary metastases.</a:t>
            </a:r>
            <a:endParaRPr lang="he-IL"/>
          </a:p>
        </p:txBody>
      </p:sp>
      <p:sp>
        <p:nvSpPr>
          <p:cNvPr id="4" name="Slide Number Placeholder 3"/>
          <p:cNvSpPr>
            <a:spLocks noGrp="1"/>
          </p:cNvSpPr>
          <p:nvPr>
            <p:ph type="sldNum" sz="quarter" idx="10"/>
          </p:nvPr>
        </p:nvSpPr>
        <p:spPr/>
        <p:txBody>
          <a:bodyPr/>
          <a:lstStyle/>
          <a:p>
            <a:fld id="{C071B90B-AEB0-4664-8220-1585C420DF9A}" type="slidenum">
              <a:rPr lang="zh-CN" altLang="en-US" smtClean="0"/>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of PCR genotyping for 38 rearrangements across the 3 index metastases and 5 other metastases from patient PD3827. </a:t>
            </a:r>
            <a:r>
              <a:rPr lang="en-US" b="1" dirty="0" smtClean="0"/>
              <a:t>b</a:t>
            </a:r>
            <a:r>
              <a:rPr lang="en-US" dirty="0" smtClean="0"/>
              <a:t>, Overlapping out-of-frame deletions of </a:t>
            </a:r>
            <a:r>
              <a:rPr lang="en-US" dirty="0" err="1" smtClean="0"/>
              <a:t>exon</a:t>
            </a:r>
            <a:r>
              <a:rPr lang="en-US" dirty="0" smtClean="0"/>
              <a:t> 6 of </a:t>
            </a:r>
            <a:r>
              <a:rPr lang="en-US" i="1" dirty="0" smtClean="0"/>
              <a:t>PARK2</a:t>
            </a:r>
            <a:r>
              <a:rPr lang="en-US" dirty="0" smtClean="0"/>
              <a:t> were mutually exclusive to either the four lung metastases or the four abdominal metastases. The numbers above the gene refer to axon numbers and those below to the genomic position. </a:t>
            </a:r>
            <a:r>
              <a:rPr lang="en-US" b="1" dirty="0" smtClean="0"/>
              <a:t>c</a:t>
            </a:r>
            <a:r>
              <a:rPr lang="en-US" dirty="0" smtClean="0"/>
              <a:t>, A </a:t>
            </a:r>
            <a:r>
              <a:rPr lang="en-US" dirty="0" err="1" smtClean="0"/>
              <a:t>phylogenetic</a:t>
            </a:r>
            <a:r>
              <a:rPr lang="en-US" dirty="0" smtClean="0"/>
              <a:t> tree of relationships for metastases from patient PD3827, showing a </a:t>
            </a:r>
            <a:r>
              <a:rPr lang="en-US" dirty="0" err="1" smtClean="0"/>
              <a:t>clade</a:t>
            </a:r>
            <a:r>
              <a:rPr lang="en-US" dirty="0" smtClean="0"/>
              <a:t> of abdominal metastases and a further evolved </a:t>
            </a:r>
            <a:r>
              <a:rPr lang="en-US" dirty="0" err="1" smtClean="0"/>
              <a:t>clade</a:t>
            </a:r>
            <a:r>
              <a:rPr lang="en-US" dirty="0" smtClean="0"/>
              <a:t> of lung metastases. The length of heavy black lines is proportional to the genetic distance between nodes. Dotted lines delineate the departure points of other, </a:t>
            </a:r>
            <a:r>
              <a:rPr lang="en-US" dirty="0" err="1" smtClean="0"/>
              <a:t>unsequenced</a:t>
            </a:r>
            <a:r>
              <a:rPr lang="en-US" dirty="0" smtClean="0"/>
              <a:t> lesions from the lineage between the </a:t>
            </a:r>
            <a:r>
              <a:rPr lang="en-US" dirty="0" err="1" smtClean="0"/>
              <a:t>germline</a:t>
            </a:r>
            <a:r>
              <a:rPr lang="en-US" dirty="0" smtClean="0"/>
              <a:t> genome and that of the index metastasis. </a:t>
            </a:r>
            <a:r>
              <a:rPr lang="en-US" b="1" dirty="0" smtClean="0"/>
              <a:t>d</a:t>
            </a:r>
            <a:r>
              <a:rPr lang="en-US" dirty="0" smtClean="0"/>
              <a:t>, Results of PCR genotyping for PD3828. </a:t>
            </a:r>
            <a:r>
              <a:rPr lang="en-US" b="1" dirty="0" smtClean="0"/>
              <a:t>e</a:t>
            </a:r>
            <a:r>
              <a:rPr lang="en-US" dirty="0" smtClean="0"/>
              <a:t>, </a:t>
            </a:r>
            <a:r>
              <a:rPr lang="en-US" dirty="0" err="1" smtClean="0"/>
              <a:t>Phylogenetic</a:t>
            </a:r>
            <a:r>
              <a:rPr lang="en-US" dirty="0" smtClean="0"/>
              <a:t> tree of relationships for metastases from PD3828. </a:t>
            </a:r>
            <a:r>
              <a:rPr lang="en-US" b="1" dirty="0" smtClean="0"/>
              <a:t>f</a:t>
            </a:r>
            <a:r>
              <a:rPr lang="en-US" dirty="0" smtClean="0"/>
              <a:t>, Model for the </a:t>
            </a:r>
            <a:r>
              <a:rPr lang="en-US" dirty="0" err="1" smtClean="0"/>
              <a:t>clonal</a:t>
            </a:r>
            <a:r>
              <a:rPr lang="en-US" dirty="0" smtClean="0"/>
              <a:t> evolution of metastases derived from the patterns of </a:t>
            </a:r>
            <a:r>
              <a:rPr lang="en-US" dirty="0" err="1" smtClean="0"/>
              <a:t>phylogenetic</a:t>
            </a:r>
            <a:r>
              <a:rPr lang="en-US" dirty="0" smtClean="0"/>
              <a:t> relationships observed. Molecular time proceeds from left to right, and is associated with </a:t>
            </a:r>
            <a:r>
              <a:rPr lang="en-US" dirty="0" err="1" smtClean="0"/>
              <a:t>subclonal</a:t>
            </a:r>
            <a:r>
              <a:rPr lang="en-US" dirty="0" smtClean="0"/>
              <a:t> evolution and expansion within the developing primary </a:t>
            </a:r>
            <a:r>
              <a:rPr lang="en-US" dirty="0" err="1" smtClean="0"/>
              <a:t>tumour</a:t>
            </a:r>
            <a:r>
              <a:rPr lang="en-US" dirty="0" smtClean="0"/>
              <a:t>. Eventually a </a:t>
            </a:r>
            <a:r>
              <a:rPr lang="en-US" dirty="0" err="1" smtClean="0"/>
              <a:t>subclone</a:t>
            </a:r>
            <a:r>
              <a:rPr lang="en-US" dirty="0" smtClean="0"/>
              <a:t> within the primary </a:t>
            </a:r>
            <a:r>
              <a:rPr lang="en-US" dirty="0" err="1" smtClean="0"/>
              <a:t>tumour</a:t>
            </a:r>
            <a:r>
              <a:rPr lang="en-US" dirty="0" smtClean="0"/>
              <a:t> acquires the capacity to metastasize (pink), but this </a:t>
            </a:r>
            <a:r>
              <a:rPr lang="en-US" dirty="0" err="1" smtClean="0"/>
              <a:t>subclone</a:t>
            </a:r>
            <a:r>
              <a:rPr lang="en-US" dirty="0" smtClean="0"/>
              <a:t> continues to acquire genetic lesions (darkening shades of brown) such that different metastases may be founded from different clones. Within the developing metastases, </a:t>
            </a:r>
            <a:r>
              <a:rPr lang="en-US" dirty="0" err="1" smtClean="0"/>
              <a:t>clonal</a:t>
            </a:r>
            <a:r>
              <a:rPr lang="en-US" dirty="0" smtClean="0"/>
              <a:t> evolution continues, and these newly developed </a:t>
            </a:r>
            <a:r>
              <a:rPr lang="en-US" dirty="0" err="1" smtClean="0"/>
              <a:t>subclones</a:t>
            </a:r>
            <a:r>
              <a:rPr lang="en-US" dirty="0" smtClean="0"/>
              <a:t> can themselves seed tertiary metastases.</a:t>
            </a:r>
            <a:endParaRPr lang="he-IL" dirty="0"/>
          </a:p>
        </p:txBody>
      </p:sp>
      <p:sp>
        <p:nvSpPr>
          <p:cNvPr id="4" name="Slide Number Placeholder 3"/>
          <p:cNvSpPr>
            <a:spLocks noGrp="1"/>
          </p:cNvSpPr>
          <p:nvPr>
            <p:ph type="sldNum" sz="quarter" idx="10"/>
          </p:nvPr>
        </p:nvSpPr>
        <p:spPr/>
        <p:txBody>
          <a:bodyPr/>
          <a:lstStyle/>
          <a:p>
            <a:fld id="{C071B90B-AEB0-4664-8220-1585C420DF9A}" type="slidenum">
              <a:rPr lang="zh-CN" altLang="en-US" smtClean="0"/>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 Genome-wide profile of rearrangements in a sample taken before chemotherapy. Chromosomes range round the outside of the circle, copy number changes</a:t>
            </a:r>
          </a:p>
          <a:p>
            <a:r>
              <a:rPr lang="en-US" sz="1200" kern="1200" baseline="0" dirty="0" smtClean="0">
                <a:solidFill>
                  <a:schemeClr val="tx1"/>
                </a:solidFill>
                <a:latin typeface="+mn-lt"/>
                <a:ea typeface="+mn-ea"/>
                <a:cs typeface="+mn-cs"/>
              </a:rPr>
              <a:t>are shown by the blue line in the inner ring, and somatically acquired genomic rearrangements are shown as arcs linking the two relevant genomic points.</a:t>
            </a:r>
          </a:p>
          <a:p>
            <a:r>
              <a:rPr lang="en-US" sz="1200" kern="1200" baseline="0" dirty="0" smtClean="0">
                <a:solidFill>
                  <a:schemeClr val="tx1"/>
                </a:solidFill>
                <a:latin typeface="+mn-lt"/>
                <a:ea typeface="+mn-ea"/>
                <a:cs typeface="+mn-cs"/>
              </a:rPr>
              <a:t>(D) Genome-wide profile of rearrangements from the same patient 31 months later, at relapse after therapy.</a:t>
            </a:r>
            <a:endParaRPr lang="en-US" dirty="0"/>
          </a:p>
        </p:txBody>
      </p:sp>
      <p:sp>
        <p:nvSpPr>
          <p:cNvPr id="4" name="Slide Number Placeholder 3"/>
          <p:cNvSpPr>
            <a:spLocks noGrp="1"/>
          </p:cNvSpPr>
          <p:nvPr>
            <p:ph type="sldNum" sz="quarter" idx="10"/>
          </p:nvPr>
        </p:nvSpPr>
        <p:spPr/>
        <p:txBody>
          <a:bodyPr/>
          <a:lstStyle/>
          <a:p>
            <a:fld id="{7F21D520-8024-4107-A807-2B85AFAC161F}"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Data on a single patient is integrated for a single gene using a set of</a:t>
            </a:r>
          </a:p>
          <a:p>
            <a:r>
              <a:rPr lang="en-US" sz="1200" kern="1200" baseline="0" dirty="0" smtClean="0">
                <a:solidFill>
                  <a:schemeClr val="tx1"/>
                </a:solidFill>
                <a:latin typeface="+mn-lt"/>
                <a:ea typeface="+mn-ea"/>
                <a:cs typeface="+mn-cs"/>
              </a:rPr>
              <a:t>four different biological entities for the gene describing the DNA copies,</a:t>
            </a:r>
          </a:p>
          <a:p>
            <a:r>
              <a:rPr lang="en-US" sz="1200" kern="1200" baseline="0" dirty="0" smtClean="0">
                <a:solidFill>
                  <a:schemeClr val="tx1"/>
                </a:solidFill>
                <a:latin typeface="+mn-lt"/>
                <a:ea typeface="+mn-ea"/>
                <a:cs typeface="+mn-cs"/>
              </a:rPr>
              <a:t>mRNA and protein levels, and activity of the protein</a:t>
            </a:r>
            <a:endParaRPr lang="en-US" dirty="0" smtClean="0"/>
          </a:p>
        </p:txBody>
      </p:sp>
      <p:sp>
        <p:nvSpPr>
          <p:cNvPr id="4" name="Slide Number Placeholder 3"/>
          <p:cNvSpPr>
            <a:spLocks noGrp="1"/>
          </p:cNvSpPr>
          <p:nvPr>
            <p:ph type="sldNum" sz="quarter" idx="10"/>
          </p:nvPr>
        </p:nvSpPr>
        <p:spPr/>
        <p:txBody>
          <a:bodyPr/>
          <a:lstStyle/>
          <a:p>
            <a:fld id="{7F21D520-8024-4107-A807-2B85AFAC161F}"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C. Toy example of</a:t>
            </a:r>
          </a:p>
          <a:p>
            <a:r>
              <a:rPr lang="en-US" sz="1200" kern="1200" baseline="0" dirty="0" smtClean="0">
                <a:solidFill>
                  <a:schemeClr val="tx1"/>
                </a:solidFill>
                <a:latin typeface="+mn-lt"/>
                <a:ea typeface="+mn-ea"/>
                <a:cs typeface="+mn-cs"/>
              </a:rPr>
              <a:t>a small sub-pathway involving P53, an inhibitor MDM2, and the high level</a:t>
            </a:r>
          </a:p>
          <a:p>
            <a:r>
              <a:rPr lang="en-US" sz="1200" kern="1200" baseline="0" dirty="0" smtClean="0">
                <a:solidFill>
                  <a:schemeClr val="tx1"/>
                </a:solidFill>
                <a:latin typeface="+mn-lt"/>
                <a:ea typeface="+mn-ea"/>
                <a:cs typeface="+mn-cs"/>
              </a:rPr>
              <a:t>process, apoptosis as represented in the model.</a:t>
            </a:r>
            <a:endParaRPr lang="en-US" dirty="0"/>
          </a:p>
        </p:txBody>
      </p:sp>
      <p:sp>
        <p:nvSpPr>
          <p:cNvPr id="4" name="Slide Number Placeholder 3"/>
          <p:cNvSpPr>
            <a:spLocks noGrp="1"/>
          </p:cNvSpPr>
          <p:nvPr>
            <p:ph type="sldNum" sz="quarter" idx="10"/>
          </p:nvPr>
        </p:nvSpPr>
        <p:spPr/>
        <p:txBody>
          <a:bodyPr/>
          <a:lstStyle/>
          <a:p>
            <a:fld id="{7F21D520-8024-4107-A807-2B85AFAC161F}"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 7. </a:t>
            </a:r>
            <a:r>
              <a:rPr lang="en-US" sz="1200" b="1" kern="1200" baseline="0" dirty="0" err="1" smtClean="0">
                <a:solidFill>
                  <a:schemeClr val="tx1"/>
                </a:solidFill>
                <a:latin typeface="+mn-lt"/>
                <a:ea typeface="+mn-ea"/>
                <a:cs typeface="+mn-cs"/>
              </a:rPr>
              <a:t>CircleMap</a:t>
            </a:r>
            <a:r>
              <a:rPr lang="en-US" sz="1200" b="1" kern="1200" baseline="0" dirty="0" smtClean="0">
                <a:solidFill>
                  <a:schemeClr val="tx1"/>
                </a:solidFill>
                <a:latin typeface="+mn-lt"/>
                <a:ea typeface="+mn-ea"/>
                <a:cs typeface="+mn-cs"/>
              </a:rPr>
              <a:t> display of the ErbB2 pathway. For each node, ER status,</a:t>
            </a:r>
          </a:p>
          <a:p>
            <a:r>
              <a:rPr lang="en-US" sz="1200" kern="1200" baseline="0" dirty="0" smtClean="0">
                <a:solidFill>
                  <a:schemeClr val="tx1"/>
                </a:solidFill>
                <a:latin typeface="+mn-lt"/>
                <a:ea typeface="+mn-ea"/>
                <a:cs typeface="+mn-cs"/>
              </a:rPr>
              <a:t>IPAs, expression data and copy-number data are displayed as concentric</a:t>
            </a:r>
          </a:p>
          <a:p>
            <a:r>
              <a:rPr lang="en-US" sz="1200" kern="1200" baseline="0" dirty="0" smtClean="0">
                <a:solidFill>
                  <a:schemeClr val="tx1"/>
                </a:solidFill>
                <a:latin typeface="+mn-lt"/>
                <a:ea typeface="+mn-ea"/>
                <a:cs typeface="+mn-cs"/>
              </a:rPr>
              <a:t>circles, from innermost to outermost, respectively. The apoptosis node and</a:t>
            </a:r>
          </a:p>
          <a:p>
            <a:r>
              <a:rPr lang="en-US" sz="1200" kern="1200" baseline="0" dirty="0" smtClean="0">
                <a:solidFill>
                  <a:schemeClr val="tx1"/>
                </a:solidFill>
                <a:latin typeface="+mn-lt"/>
                <a:ea typeface="+mn-ea"/>
                <a:cs typeface="+mn-cs"/>
              </a:rPr>
              <a:t>the ErbB2/ErbB3/</a:t>
            </a:r>
            <a:r>
              <a:rPr lang="en-US" sz="1200" kern="1200" baseline="0" dirty="0" err="1" smtClean="0">
                <a:solidFill>
                  <a:schemeClr val="tx1"/>
                </a:solidFill>
                <a:latin typeface="+mn-lt"/>
                <a:ea typeface="+mn-ea"/>
                <a:cs typeface="+mn-cs"/>
              </a:rPr>
              <a:t>neuregulin</a:t>
            </a:r>
            <a:r>
              <a:rPr lang="en-US" sz="1200" kern="1200" baseline="0" dirty="0" smtClean="0">
                <a:solidFill>
                  <a:schemeClr val="tx1"/>
                </a:solidFill>
                <a:latin typeface="+mn-lt"/>
                <a:ea typeface="+mn-ea"/>
                <a:cs typeface="+mn-cs"/>
              </a:rPr>
              <a:t> 2 complex node have circles only for ER status</a:t>
            </a:r>
          </a:p>
          <a:p>
            <a:r>
              <a:rPr lang="en-US" sz="1200" kern="1200" baseline="0" dirty="0" smtClean="0">
                <a:solidFill>
                  <a:schemeClr val="tx1"/>
                </a:solidFill>
                <a:latin typeface="+mn-lt"/>
                <a:ea typeface="+mn-ea"/>
                <a:cs typeface="+mn-cs"/>
              </a:rPr>
              <a:t>and for IPAs, as there are no direct observations of these entities. Each</a:t>
            </a:r>
          </a:p>
          <a:p>
            <a:r>
              <a:rPr lang="en-US" sz="1200" kern="1200" baseline="0" dirty="0" smtClean="0">
                <a:solidFill>
                  <a:schemeClr val="tx1"/>
                </a:solidFill>
                <a:latin typeface="+mn-lt"/>
                <a:ea typeface="+mn-ea"/>
                <a:cs typeface="+mn-cs"/>
              </a:rPr>
              <a:t>patient’s data is displayed along one angle from the circle center to edge.</a:t>
            </a:r>
            <a:endParaRPr lang="en-US" dirty="0"/>
          </a:p>
        </p:txBody>
      </p:sp>
      <p:sp>
        <p:nvSpPr>
          <p:cNvPr id="4" name="Slide Number Placeholder 3"/>
          <p:cNvSpPr>
            <a:spLocks noGrp="1"/>
          </p:cNvSpPr>
          <p:nvPr>
            <p:ph type="sldNum" sz="quarter" idx="10"/>
          </p:nvPr>
        </p:nvSpPr>
        <p:spPr/>
        <p:txBody>
          <a:bodyPr/>
          <a:lstStyle/>
          <a:p>
            <a:fld id="{7F21D520-8024-4107-A807-2B85AFAC161F}"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Cancer Genome Atlas (TCGA) began as a three-year pilot in 2006 with an investment of $50 million each from the National Cancer Institute (NCI) and National Human Genome Research Institute (NHGRI). The TCGA pilot project confirmed that an atlas of changes could be created for specific cancer types. It also showed that a national network of research and technology teams working on distinct but related projects could pool the results of their efforts, create an economy of scale and develop an infrastructure for making the data publicly accessible. Importantly, it proved that making the data freely available would enable researchers anywhere around the world to make and validate important discoveries. The success of the pilot led the National Institutes of Health to commit major resources to TCGA to collect and characterize more than 20 additional tumor types.</a:t>
            </a:r>
            <a:endParaRPr lang="en-US" dirty="0"/>
          </a:p>
        </p:txBody>
      </p:sp>
      <p:sp>
        <p:nvSpPr>
          <p:cNvPr id="4" name="Slide Number Placeholder 3"/>
          <p:cNvSpPr>
            <a:spLocks noGrp="1"/>
          </p:cNvSpPr>
          <p:nvPr>
            <p:ph type="sldNum" sz="quarter" idx="10"/>
          </p:nvPr>
        </p:nvSpPr>
        <p:spPr/>
        <p:txBody>
          <a:bodyPr/>
          <a:lstStyle/>
          <a:p>
            <a:fld id="{7F21D520-8024-4107-A807-2B85AFAC161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21D520-8024-4107-A807-2B85AFAC161F}"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6DE52A3E-8475-43E6-9898-421B17127A60}" type="slidenum">
              <a:rPr lang="he-IL" smtClean="0"/>
              <a:pPr/>
              <a:t>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6DE52A3E-8475-43E6-9898-421B17127A60}" type="slidenum">
              <a:rPr lang="he-IL" smtClean="0"/>
              <a:pPr/>
              <a:t>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B5101-D00B-4C07-8A5A-3B7494EC1264}" type="datetime1">
              <a:rPr lang="en-US" smtClean="0"/>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19E81-19D0-414F-8A0D-BB9301909BAE}" type="datetime1">
              <a:rPr lang="en-US" smtClean="0"/>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C0A41-8636-4132-840A-49B26F44A5CE}" type="datetime1">
              <a:rPr lang="en-US" smtClean="0"/>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0EF40-D8F0-4C77-A5E3-B620945D27E9}" type="datetime1">
              <a:rPr lang="en-US" smtClean="0"/>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3AA48-C132-4BD3-BFEC-DF4E477F6C57}" type="datetime1">
              <a:rPr lang="en-US" smtClean="0"/>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D68E6-3734-4FFF-9C1B-57767FB54388}" type="datetime1">
              <a:rPr lang="en-US" smtClean="0"/>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4B873-3315-4E0F-A971-E925FCEFA88F}" type="datetime1">
              <a:rPr lang="en-US" smtClean="0"/>
              <a:t>8/2/2011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441B7F-4785-4D49-B227-9CAEE533DB4C}" type="datetime1">
              <a:rPr lang="en-US" smtClean="0"/>
              <a:t>8/2/2011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26E5C-D0E1-41CC-930D-CCE53C7AD365}" type="datetime1">
              <a:rPr lang="en-US" smtClean="0"/>
              <a:t>8/2/2011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685EB-1724-4227-A791-BF5D9E564B5A}" type="datetime1">
              <a:rPr lang="en-US" smtClean="0"/>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FAF55-4F3C-4C44-9CA4-D70493B6B5B8}" type="datetime1">
              <a:rPr lang="en-US" smtClean="0"/>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5A2AC-B200-46D5-8CA5-F4C2392CB4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1437-259D-40B5-BE67-4F14C7FEB8E7}" type="datetime1">
              <a:rPr lang="en-US" smtClean="0"/>
              <a:t>8/2/2011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5A2AC-B200-46D5-8CA5-F4C2392CB4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Keystone meeting: Changing Landscape of the Cancer Genome </a:t>
            </a:r>
            <a:br>
              <a:rPr lang="en-US" b="1" dirty="0" smtClean="0"/>
            </a:br>
            <a:r>
              <a:rPr lang="en-US" dirty="0" smtClean="0"/>
              <a:t>June 20 - 25, 2011 •   Boston</a:t>
            </a:r>
            <a:endParaRPr lang="he-IL" dirty="0"/>
          </a:p>
        </p:txBody>
      </p:sp>
      <p:sp>
        <p:nvSpPr>
          <p:cNvPr id="3" name="Subtitle 2"/>
          <p:cNvSpPr>
            <a:spLocks noGrp="1"/>
          </p:cNvSpPr>
          <p:nvPr>
            <p:ph type="subTitle" idx="1"/>
          </p:nvPr>
        </p:nvSpPr>
        <p:spPr/>
        <p:txBody>
          <a:bodyPr/>
          <a:lstStyle/>
          <a:p>
            <a:endParaRPr lang="he-IL" dirty="0" smtClean="0"/>
          </a:p>
          <a:p>
            <a:r>
              <a:rPr lang="en-US" dirty="0" smtClean="0"/>
              <a:t>Ron </a:t>
            </a:r>
            <a:r>
              <a:rPr lang="en-US" dirty="0" smtClean="0"/>
              <a:t>Shamir</a:t>
            </a:r>
          </a:p>
          <a:p>
            <a:r>
              <a:rPr lang="en-US" dirty="0" smtClean="0"/>
              <a:t>Internal group meeting  3 Aug 2011</a:t>
            </a:r>
            <a:endParaRPr lang="he-IL" dirty="0"/>
          </a:p>
        </p:txBody>
      </p:sp>
      <p:sp>
        <p:nvSpPr>
          <p:cNvPr id="4" name="Slide Number Placeholder 3"/>
          <p:cNvSpPr>
            <a:spLocks noGrp="1"/>
          </p:cNvSpPr>
          <p:nvPr>
            <p:ph type="sldNum" sz="quarter" idx="12"/>
          </p:nvPr>
        </p:nvSpPr>
        <p:spPr/>
        <p:txBody>
          <a:bodyPr/>
          <a:lstStyle/>
          <a:p>
            <a:fld id="{CFB5A2AC-B200-46D5-8CA5-F4C2392CB4C1}"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20072" y="5517232"/>
            <a:ext cx="3610744" cy="1143000"/>
          </a:xfrm>
        </p:spPr>
        <p:txBody>
          <a:bodyPr>
            <a:noAutofit/>
          </a:bodyPr>
          <a:lstStyle/>
          <a:p>
            <a:pPr algn="l" rtl="0"/>
            <a:r>
              <a:rPr lang="en-US" sz="1600" dirty="0" smtClean="0"/>
              <a:t>Wood et al. The </a:t>
            </a:r>
            <a:r>
              <a:rPr lang="en-US" sz="1600" dirty="0"/>
              <a:t>Genomic Landscapes of </a:t>
            </a:r>
            <a:r>
              <a:rPr lang="en-US" sz="1600" dirty="0" smtClean="0"/>
              <a:t>Human  Breast </a:t>
            </a:r>
            <a:r>
              <a:rPr lang="en-US" sz="1600" dirty="0"/>
              <a:t>and Colorectal </a:t>
            </a:r>
            <a:r>
              <a:rPr lang="en-US" sz="1600" dirty="0" smtClean="0"/>
              <a:t>Cancers. </a:t>
            </a:r>
            <a:r>
              <a:rPr lang="en-US" sz="1600" b="1" i="1" dirty="0"/>
              <a:t>Science</a:t>
            </a:r>
            <a:r>
              <a:rPr lang="en-US" sz="1600" i="1" dirty="0"/>
              <a:t> </a:t>
            </a:r>
            <a:r>
              <a:rPr lang="en-US" sz="1600" b="1" i="1" dirty="0"/>
              <a:t>318, 1108 (2007);</a:t>
            </a:r>
            <a:endParaRPr lang="he-IL" sz="1600" dirty="0"/>
          </a:p>
        </p:txBody>
      </p:sp>
      <p:pic>
        <p:nvPicPr>
          <p:cNvPr id="4" name="Content Placeholder 3" descr="1.jpg"/>
          <p:cNvPicPr>
            <a:picLocks noGrp="1" noChangeAspect="1"/>
          </p:cNvPicPr>
          <p:nvPr>
            <p:ph sz="half" idx="1"/>
          </p:nvPr>
        </p:nvPicPr>
        <p:blipFill>
          <a:blip r:embed="rId3" cstate="print"/>
          <a:stretch>
            <a:fillRect/>
          </a:stretch>
        </p:blipFill>
        <p:spPr>
          <a:xfrm>
            <a:off x="107906" y="260647"/>
            <a:ext cx="5184174" cy="6312701"/>
          </a:xfrm>
        </p:spPr>
      </p:pic>
      <p:sp>
        <p:nvSpPr>
          <p:cNvPr id="6" name="Content Placeholder 5"/>
          <p:cNvSpPr>
            <a:spLocks noGrp="1"/>
          </p:cNvSpPr>
          <p:nvPr>
            <p:ph sz="half" idx="2"/>
          </p:nvPr>
        </p:nvSpPr>
        <p:spPr>
          <a:xfrm>
            <a:off x="4716016" y="548680"/>
            <a:ext cx="4038600" cy="4525963"/>
          </a:xfrm>
        </p:spPr>
        <p:txBody>
          <a:bodyPr>
            <a:normAutofit/>
          </a:bodyPr>
          <a:lstStyle/>
          <a:p>
            <a:pPr algn="l" rtl="0"/>
            <a:r>
              <a:rPr lang="en-US" sz="2000" dirty="0" smtClean="0"/>
              <a:t>A map of </a:t>
            </a:r>
            <a:r>
              <a:rPr lang="en-US" sz="2000" dirty="0"/>
              <a:t>genes mutated in colorectal cancers, </a:t>
            </a:r>
            <a:r>
              <a:rPr lang="en-US" sz="2000" dirty="0" smtClean="0"/>
              <a:t>in which </a:t>
            </a:r>
            <a:r>
              <a:rPr lang="en-US" sz="2000" dirty="0"/>
              <a:t>a few gene “</a:t>
            </a:r>
            <a:r>
              <a:rPr lang="en-US" sz="2000" dirty="0">
                <a:solidFill>
                  <a:srgbClr val="FF0000"/>
                </a:solidFill>
              </a:rPr>
              <a:t>mountains</a:t>
            </a:r>
            <a:r>
              <a:rPr lang="en-US" sz="2000" dirty="0"/>
              <a:t>” are mutated in a large proportion </a:t>
            </a:r>
            <a:r>
              <a:rPr lang="en-US" sz="2000" dirty="0" smtClean="0"/>
              <a:t>of tumors </a:t>
            </a:r>
            <a:r>
              <a:rPr lang="en-US" sz="2000" dirty="0"/>
              <a:t>while most “</a:t>
            </a:r>
            <a:r>
              <a:rPr lang="en-US" sz="2000" dirty="0">
                <a:solidFill>
                  <a:srgbClr val="FF0000"/>
                </a:solidFill>
              </a:rPr>
              <a:t>hills</a:t>
            </a:r>
            <a:r>
              <a:rPr lang="en-US" sz="2000" dirty="0"/>
              <a:t>” are mutated infrequently. </a:t>
            </a:r>
            <a:endParaRPr lang="en-US" sz="2000" dirty="0" smtClean="0"/>
          </a:p>
        </p:txBody>
      </p:sp>
      <p:sp>
        <p:nvSpPr>
          <p:cNvPr id="7" name="Content Placeholder 5"/>
          <p:cNvSpPr txBox="1">
            <a:spLocks/>
          </p:cNvSpPr>
          <p:nvPr/>
        </p:nvSpPr>
        <p:spPr>
          <a:xfrm>
            <a:off x="5105400" y="3140968"/>
            <a:ext cx="4038600" cy="4525963"/>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mutations in two individual tumors are indicated on the lower map. Note that most mutations are outside hills or mountains and may be harmless.</a:t>
            </a:r>
            <a:endParaRPr kumimoji="0" lang="he-I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lstStyle/>
          <a:p>
            <a:fld id="{CFB5A2AC-B200-46D5-8CA5-F4C2392CB4C1}"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5" name="Content Placeholder 4" descr="2.jpg"/>
          <p:cNvPicPr>
            <a:picLocks noGrp="1" noChangeAspect="1"/>
          </p:cNvPicPr>
          <p:nvPr>
            <p:ph sz="half" idx="1"/>
          </p:nvPr>
        </p:nvPicPr>
        <p:blipFill>
          <a:blip r:embed="rId3" cstate="print"/>
          <a:stretch>
            <a:fillRect/>
          </a:stretch>
        </p:blipFill>
        <p:spPr>
          <a:xfrm>
            <a:off x="251520" y="620688"/>
            <a:ext cx="8766402" cy="3096344"/>
          </a:xfrm>
        </p:spPr>
      </p:pic>
      <p:sp>
        <p:nvSpPr>
          <p:cNvPr id="6" name="TextBox 5"/>
          <p:cNvSpPr txBox="1"/>
          <p:nvPr/>
        </p:nvSpPr>
        <p:spPr>
          <a:xfrm>
            <a:off x="251520" y="3789040"/>
            <a:ext cx="8712968" cy="3170099"/>
          </a:xfrm>
          <a:prstGeom prst="rect">
            <a:avLst/>
          </a:prstGeom>
          <a:noFill/>
        </p:spPr>
        <p:txBody>
          <a:bodyPr wrap="square" rtlCol="1">
            <a:spAutoFit/>
          </a:bodyPr>
          <a:lstStyle/>
          <a:p>
            <a:pPr lvl="0" algn="l" rtl="0" fontAlgn="base">
              <a:spcBef>
                <a:spcPct val="0"/>
              </a:spcBef>
              <a:spcAft>
                <a:spcPct val="0"/>
              </a:spcAf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Cancer genome landscapes.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AdvTTdeec4450" charset="0"/>
              </a:rPr>
              <a:t>Nonsilent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 somatic mutations are plotted in 2D space representing chromosomal positions of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AdvTTdeec4450" charset="0"/>
              </a:rPr>
              <a:t>RefSeq</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 genes. The telomere of the short arm of chromosome 1 is represented in the rear left corner of the green plane and ascending chromosomal positions continue in the direction of the arrow.  Chromosomal positions that follow the front edge of the plane are continued at the back edge of the plane of the adjacent row, and chromosomes are appended end to end. </a:t>
            </a:r>
            <a:r>
              <a:rPr kumimoji="0" lang="en-US" sz="1600" b="0" i="0" u="none" strike="noStrike" cap="none" normalizeH="0" baseline="0" dirty="0" smtClean="0">
                <a:ln>
                  <a:noFill/>
                </a:ln>
                <a:solidFill>
                  <a:srgbClr val="FF0000"/>
                </a:solidFill>
                <a:effectLst/>
                <a:latin typeface="Calibri" pitchFamily="34" charset="0"/>
                <a:ea typeface="Calibri" pitchFamily="34" charset="0"/>
                <a:cs typeface="AdvTTdeec4450" charset="0"/>
              </a:rPr>
              <a:t>Peaks indicate the 60 highest-ranking </a:t>
            </a:r>
            <a:r>
              <a:rPr lang="en-US" sz="1600" dirty="0" smtClean="0">
                <a:solidFill>
                  <a:srgbClr val="FF0000"/>
                </a:solidFill>
                <a:latin typeface="Calibri" pitchFamily="34" charset="0"/>
                <a:ea typeface="Calibri" pitchFamily="34" charset="0"/>
                <a:cs typeface="AdvTTdeec4450" charset="0"/>
              </a:rPr>
              <a:t>candidate </a:t>
            </a:r>
            <a:r>
              <a:rPr lang="en-US" sz="1600" dirty="0" err="1" smtClean="0">
                <a:solidFill>
                  <a:srgbClr val="FF0000"/>
                </a:solidFill>
                <a:latin typeface="Calibri" pitchFamily="34" charset="0"/>
                <a:ea typeface="Calibri" pitchFamily="34" charset="0"/>
                <a:cs typeface="AdvTTdeec4450" charset="0"/>
              </a:rPr>
              <a:t>cacner</a:t>
            </a:r>
            <a:r>
              <a:rPr lang="en-US" sz="1600" dirty="0" smtClean="0">
                <a:solidFill>
                  <a:srgbClr val="FF0000"/>
                </a:solidFill>
                <a:latin typeface="Calibri" pitchFamily="34" charset="0"/>
                <a:ea typeface="Calibri" pitchFamily="34" charset="0"/>
                <a:cs typeface="AdvTTdeec4450" charset="0"/>
              </a:rPr>
              <a:t> </a:t>
            </a:r>
            <a:r>
              <a:rPr kumimoji="0" lang="en-US" sz="1600" b="0" i="0" u="none" strike="noStrike" cap="none" normalizeH="0" baseline="0" dirty="0" smtClean="0">
                <a:ln>
                  <a:noFill/>
                </a:ln>
                <a:solidFill>
                  <a:srgbClr val="FF0000"/>
                </a:solidFill>
                <a:effectLst/>
                <a:latin typeface="Calibri" pitchFamily="34" charset="0"/>
                <a:ea typeface="Calibri" pitchFamily="34" charset="0"/>
                <a:cs typeface="AdvTTdeec4450" charset="0"/>
              </a:rPr>
              <a:t>genes for each tumor </a:t>
            </a:r>
            <a:r>
              <a:rPr kumimoji="0" lang="en-US" sz="1600" b="0" i="0" u="none" strike="noStrike" cap="none" normalizeH="0" baseline="0" dirty="0" err="1" smtClean="0">
                <a:ln>
                  <a:noFill/>
                </a:ln>
                <a:solidFill>
                  <a:srgbClr val="FF0000"/>
                </a:solidFill>
                <a:effectLst/>
                <a:latin typeface="Calibri" pitchFamily="34" charset="0"/>
                <a:ea typeface="Calibri" pitchFamily="34" charset="0"/>
                <a:cs typeface="AdvTTdeec4450" charset="0"/>
              </a:rPr>
              <a:t>type</a:t>
            </a:r>
            <a:r>
              <a:rPr lang="en-US" sz="1600" dirty="0" err="1">
                <a:latin typeface="Calibri" pitchFamily="34" charset="0"/>
                <a:ea typeface="Calibri" pitchFamily="34" charset="0"/>
                <a:cs typeface="AdvTTdeec4450" charset="0"/>
              </a:rPr>
              <a:t>.</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AdvTTdeec4450" charset="0"/>
              </a:rPr>
              <a:t>The</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 dots represent genes that were somatically mutated in the individual colorectal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60504991.B" charset="0"/>
              </a:rPr>
              <a:t>A</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a:t>
            </a:r>
            <a:r>
              <a:rPr kumimoji="0" lang="en-US" sz="1600" b="0" i="0" u="none" strike="noStrike" cap="none" normalizeH="0" dirty="0" smtClean="0">
                <a:ln>
                  <a:noFill/>
                </a:ln>
                <a:solidFill>
                  <a:schemeClr val="tx1"/>
                </a:solidFill>
                <a:effectLst/>
                <a:latin typeface="Calibri" pitchFamily="34" charset="0"/>
                <a:ea typeface="Calibri" pitchFamily="34" charset="0"/>
                <a:cs typeface="AdvTTdeec4450"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or breast tumor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60504991.B" charset="0"/>
              </a:rPr>
              <a:t>B</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 displayed. The dots corresponding to</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mutated genes that coincided with hills or mountains are black with white rims; the remaining dots are white with red rims. The mountain on the right of both landscapes represents </a:t>
            </a:r>
            <a:r>
              <a:rPr kumimoji="0" lang="en-US" sz="1600" b="0" i="0" u="none" strike="noStrike" cap="none" normalizeH="0" baseline="0" dirty="0" smtClean="0">
                <a:ln>
                  <a:noFill/>
                </a:ln>
                <a:solidFill>
                  <a:srgbClr val="FF0000"/>
                </a:solidFill>
                <a:effectLst/>
                <a:latin typeface="Calibri" pitchFamily="34" charset="0"/>
                <a:ea typeface="Calibri" pitchFamily="34" charset="0"/>
                <a:cs typeface="AdvTTcf94c28b.I" charset="0"/>
              </a:rPr>
              <a:t>TP53</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cf94c28b.I"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(chromosome 17), and the other mountain shared by both breast and colorectal cancers is </a:t>
            </a:r>
            <a:r>
              <a:rPr kumimoji="0" lang="en-US" sz="1600" b="0" i="0" u="none" strike="noStrike" cap="none" normalizeH="0" baseline="0" dirty="0" smtClean="0">
                <a:ln>
                  <a:noFill/>
                </a:ln>
                <a:solidFill>
                  <a:srgbClr val="FF0000"/>
                </a:solidFill>
                <a:effectLst/>
                <a:latin typeface="Calibri" pitchFamily="34" charset="0"/>
                <a:ea typeface="Calibri" pitchFamily="34" charset="0"/>
                <a:cs typeface="AdvTTcf94c28b.I" charset="0"/>
              </a:rPr>
              <a:t>PIK3CA</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cf94c28b.I"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dvTTdeec4450" charset="0"/>
              </a:rPr>
              <a:t>(upper left, chromosome 3).</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endParaRPr lang="he-IL" sz="1600" dirty="0"/>
          </a:p>
        </p:txBody>
      </p:sp>
      <p:sp>
        <p:nvSpPr>
          <p:cNvPr id="2050"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CFB5A2AC-B200-46D5-8CA5-F4C2392CB4C1}" type="slidenum">
              <a:rPr lang="en-US" smtClean="0"/>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endParaRPr lang="he-IL" dirty="0"/>
          </a:p>
        </p:txBody>
      </p:sp>
      <p:pic>
        <p:nvPicPr>
          <p:cNvPr id="9" name="Picture 8" descr="3.jpg"/>
          <p:cNvPicPr>
            <a:picLocks noChangeAspect="1"/>
          </p:cNvPicPr>
          <p:nvPr/>
        </p:nvPicPr>
        <p:blipFill>
          <a:blip r:embed="rId3" cstate="print"/>
          <a:stretch>
            <a:fillRect/>
          </a:stretch>
        </p:blipFill>
        <p:spPr>
          <a:xfrm>
            <a:off x="16015" y="1412776"/>
            <a:ext cx="5772965" cy="5024470"/>
          </a:xfrm>
          <a:prstGeom prst="rect">
            <a:avLst/>
          </a:prstGeom>
        </p:spPr>
      </p:pic>
      <p:sp>
        <p:nvSpPr>
          <p:cNvPr id="10" name="TextBox 9"/>
          <p:cNvSpPr txBox="1"/>
          <p:nvPr/>
        </p:nvSpPr>
        <p:spPr>
          <a:xfrm>
            <a:off x="5796136" y="548680"/>
            <a:ext cx="3168352" cy="5632311"/>
          </a:xfrm>
          <a:prstGeom prst="rect">
            <a:avLst/>
          </a:prstGeom>
          <a:noFill/>
        </p:spPr>
        <p:txBody>
          <a:bodyPr wrap="square" rtlCol="1">
            <a:spAutoFit/>
          </a:bodyPr>
          <a:lstStyle/>
          <a:p>
            <a:pPr algn="l"/>
            <a:r>
              <a:rPr lang="en-US" dirty="0" smtClean="0"/>
              <a:t>PIK3 </a:t>
            </a:r>
            <a:r>
              <a:rPr lang="en-US" dirty="0"/>
              <a:t>pathway mutations in breast and colorectal cancers. The identities and relationships </a:t>
            </a:r>
            <a:r>
              <a:rPr lang="he-IL" dirty="0" smtClean="0"/>
              <a:t> </a:t>
            </a:r>
            <a:r>
              <a:rPr lang="en-US" dirty="0" smtClean="0"/>
              <a:t>of genes </a:t>
            </a:r>
            <a:r>
              <a:rPr lang="en-US" dirty="0"/>
              <a:t>that function in PI3K signaling are indicated. Circled genes have somatic mutations in </a:t>
            </a:r>
            <a:r>
              <a:rPr lang="en-US" dirty="0" smtClean="0"/>
              <a:t>colorectal (red</a:t>
            </a:r>
            <a:r>
              <a:rPr lang="en-US" dirty="0"/>
              <a:t>) and breast (blue) cancers. The number of tumors with somatic mutations in each mutated </a:t>
            </a:r>
            <a:r>
              <a:rPr lang="en-US" dirty="0" smtClean="0"/>
              <a:t>protein is </a:t>
            </a:r>
            <a:r>
              <a:rPr lang="en-US" dirty="0"/>
              <a:t>indicated by the number adjacent to the circle. Asterisks indicate proteins with mutated </a:t>
            </a:r>
            <a:r>
              <a:rPr lang="en-US" dirty="0" err="1" smtClean="0"/>
              <a:t>isoforms</a:t>
            </a:r>
            <a:r>
              <a:rPr lang="en-US" dirty="0" smtClean="0"/>
              <a:t> that </a:t>
            </a:r>
            <a:r>
              <a:rPr lang="en-US" dirty="0"/>
              <a:t>may play similar roles </a:t>
            </a:r>
            <a:r>
              <a:rPr lang="en-US" dirty="0" smtClean="0"/>
              <a:t>in the </a:t>
            </a:r>
            <a:r>
              <a:rPr lang="en-US" dirty="0"/>
              <a:t>cell. These include insulin receptor substrates IRS2 and </a:t>
            </a:r>
            <a:r>
              <a:rPr lang="en-US" dirty="0" smtClean="0"/>
              <a:t>IRS4; PIK3 regulatory subunits PIK3R1</a:t>
            </a:r>
            <a:r>
              <a:rPr lang="en-US" dirty="0"/>
              <a:t>, PIK3R4, and PIK3R5; and NF-</a:t>
            </a:r>
            <a:r>
              <a:rPr lang="en-US" dirty="0" err="1"/>
              <a:t>kB</a:t>
            </a:r>
            <a:r>
              <a:rPr lang="en-US" dirty="0"/>
              <a:t> </a:t>
            </a:r>
            <a:r>
              <a:rPr lang="en-US" dirty="0" smtClean="0"/>
              <a:t>regulators NFKB1</a:t>
            </a:r>
            <a:r>
              <a:rPr lang="en-US" dirty="0"/>
              <a:t>, NFKBIA, and NFKBIE.</a:t>
            </a:r>
            <a:endParaRPr lang="he-IL" dirty="0"/>
          </a:p>
        </p:txBody>
      </p:sp>
      <p:sp>
        <p:nvSpPr>
          <p:cNvPr id="5" name="Slide Number Placeholder 4"/>
          <p:cNvSpPr>
            <a:spLocks noGrp="1"/>
          </p:cNvSpPr>
          <p:nvPr>
            <p:ph type="sldNum" sz="quarter" idx="12"/>
          </p:nvPr>
        </p:nvSpPr>
        <p:spPr/>
        <p:txBody>
          <a:bodyPr/>
          <a:lstStyle/>
          <a:p>
            <a:fld id="{CFB5A2AC-B200-46D5-8CA5-F4C2392CB4C1}" type="slidenum">
              <a:rPr lang="en-US" smtClean="0"/>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he-IL" dirty="0"/>
          </a:p>
        </p:txBody>
      </p:sp>
      <p:sp>
        <p:nvSpPr>
          <p:cNvPr id="6" name="Content Placeholder 5"/>
          <p:cNvSpPr>
            <a:spLocks noGrp="1"/>
          </p:cNvSpPr>
          <p:nvPr>
            <p:ph idx="1"/>
          </p:nvPr>
        </p:nvSpPr>
        <p:spPr/>
        <p:txBody>
          <a:bodyPr/>
          <a:lstStyle/>
          <a:p>
            <a:pPr algn="l" rtl="0"/>
            <a:r>
              <a:rPr lang="en-US" dirty="0" smtClean="0"/>
              <a:t>About 80 mutations that alter amino acids in a typical cancer</a:t>
            </a:r>
          </a:p>
          <a:p>
            <a:pPr algn="l" rtl="0"/>
            <a:r>
              <a:rPr lang="en-US" dirty="0" smtClean="0"/>
              <a:t>A </a:t>
            </a:r>
            <a:r>
              <a:rPr lang="en-US" dirty="0"/>
              <a:t>handful of </a:t>
            </a:r>
            <a:r>
              <a:rPr lang="en-US" dirty="0" smtClean="0"/>
              <a:t>common mutated </a:t>
            </a:r>
            <a:r>
              <a:rPr lang="en-US" dirty="0"/>
              <a:t>gene “mountains” </a:t>
            </a:r>
            <a:endParaRPr lang="en-US" dirty="0" smtClean="0"/>
          </a:p>
          <a:p>
            <a:pPr algn="l" rtl="0"/>
            <a:r>
              <a:rPr lang="en-US" dirty="0" smtClean="0"/>
              <a:t>A </a:t>
            </a:r>
            <a:r>
              <a:rPr lang="en-US" dirty="0"/>
              <a:t>much larger number of </a:t>
            </a:r>
            <a:r>
              <a:rPr lang="en-US" dirty="0" smtClean="0"/>
              <a:t>infrequently mutated </a:t>
            </a:r>
            <a:r>
              <a:rPr lang="en-US" dirty="0"/>
              <a:t>gene “</a:t>
            </a:r>
            <a:r>
              <a:rPr lang="en-US" dirty="0" smtClean="0"/>
              <a:t>hills”</a:t>
            </a:r>
            <a:endParaRPr lang="he-IL" dirty="0"/>
          </a:p>
        </p:txBody>
      </p:sp>
      <p:sp>
        <p:nvSpPr>
          <p:cNvPr id="4" name="Slide Number Placeholder 3"/>
          <p:cNvSpPr>
            <a:spLocks noGrp="1"/>
          </p:cNvSpPr>
          <p:nvPr>
            <p:ph type="sldNum" sz="quarter" idx="12"/>
          </p:nvPr>
        </p:nvSpPr>
        <p:spPr/>
        <p:txBody>
          <a:bodyPr/>
          <a:lstStyle/>
          <a:p>
            <a:fld id="{CFB5A2AC-B200-46D5-8CA5-F4C2392CB4C1}"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a:r>
              <a:rPr lang="en-US" dirty="0" smtClean="0"/>
              <a:t>Driver and Passenger mutations      </a:t>
            </a:r>
            <a:br>
              <a:rPr lang="en-US" dirty="0" smtClean="0"/>
            </a:br>
            <a:r>
              <a:rPr lang="en-US" sz="2700" dirty="0" err="1" smtClean="0"/>
              <a:t>Greenman</a:t>
            </a:r>
            <a:r>
              <a:rPr lang="en-US" sz="2700" dirty="0" smtClean="0"/>
              <a:t> et al. Nature 07</a:t>
            </a:r>
            <a:endParaRPr lang="he-IL" dirty="0"/>
          </a:p>
        </p:txBody>
      </p:sp>
      <p:sp>
        <p:nvSpPr>
          <p:cNvPr id="6" name="Content Placeholder 5"/>
          <p:cNvSpPr>
            <a:spLocks noGrp="1"/>
          </p:cNvSpPr>
          <p:nvPr>
            <p:ph idx="1"/>
          </p:nvPr>
        </p:nvSpPr>
        <p:spPr/>
        <p:txBody>
          <a:bodyPr>
            <a:normAutofit fontScale="85000" lnSpcReduction="20000"/>
          </a:bodyPr>
          <a:lstStyle/>
          <a:p>
            <a:pPr algn="l" rtl="0"/>
            <a:r>
              <a:rPr lang="en-US" dirty="0" smtClean="0"/>
              <a:t>‘</a:t>
            </a:r>
            <a:r>
              <a:rPr lang="en-US" dirty="0"/>
              <a:t>Driver</a:t>
            </a:r>
            <a:r>
              <a:rPr lang="en-US" dirty="0" smtClean="0"/>
              <a:t>’ mutations </a:t>
            </a:r>
          </a:p>
          <a:p>
            <a:pPr lvl="1" algn="l" rtl="0"/>
            <a:r>
              <a:rPr lang="en-US" dirty="0" smtClean="0"/>
              <a:t>confer </a:t>
            </a:r>
            <a:r>
              <a:rPr lang="en-US" dirty="0"/>
              <a:t>growth advantage on the cell in which they occur,</a:t>
            </a:r>
          </a:p>
          <a:p>
            <a:pPr lvl="1" algn="l" rtl="0"/>
            <a:r>
              <a:rPr lang="en-US" dirty="0"/>
              <a:t>are causally implicated in cancer development </a:t>
            </a:r>
            <a:endParaRPr lang="en-US" dirty="0" smtClean="0"/>
          </a:p>
          <a:p>
            <a:pPr lvl="1" algn="l" rtl="0"/>
            <a:r>
              <a:rPr lang="en-US" dirty="0" smtClean="0"/>
              <a:t>and </a:t>
            </a:r>
            <a:r>
              <a:rPr lang="en-US" dirty="0"/>
              <a:t>have </a:t>
            </a:r>
            <a:r>
              <a:rPr lang="en-US" dirty="0" smtClean="0"/>
              <a:t>therefore been </a:t>
            </a:r>
            <a:r>
              <a:rPr lang="en-US" dirty="0"/>
              <a:t>positively selected. </a:t>
            </a:r>
            <a:endParaRPr lang="en-US" dirty="0" smtClean="0"/>
          </a:p>
          <a:p>
            <a:pPr algn="l" rtl="0"/>
            <a:r>
              <a:rPr lang="en-US" dirty="0" smtClean="0"/>
              <a:t>By </a:t>
            </a:r>
            <a:r>
              <a:rPr lang="en-US" dirty="0"/>
              <a:t>definition, these mutations are in ‘</a:t>
            </a:r>
            <a:r>
              <a:rPr lang="en-US" dirty="0" smtClean="0"/>
              <a:t>cancer genes</a:t>
            </a:r>
            <a:r>
              <a:rPr lang="en-US" dirty="0"/>
              <a:t>’. </a:t>
            </a:r>
            <a:endParaRPr lang="en-US" dirty="0" smtClean="0"/>
          </a:p>
          <a:p>
            <a:pPr algn="l" rtl="0"/>
            <a:r>
              <a:rPr lang="en-US" dirty="0" smtClean="0"/>
              <a:t>‘Passenger</a:t>
            </a:r>
            <a:r>
              <a:rPr lang="en-US" dirty="0"/>
              <a:t>’ mutations </a:t>
            </a:r>
            <a:endParaRPr lang="en-US" dirty="0" smtClean="0"/>
          </a:p>
          <a:p>
            <a:pPr lvl="1" algn="l" rtl="0"/>
            <a:r>
              <a:rPr lang="en-US" dirty="0" smtClean="0"/>
              <a:t>have </a:t>
            </a:r>
            <a:r>
              <a:rPr lang="en-US" dirty="0"/>
              <a:t>not been subject </a:t>
            </a:r>
            <a:r>
              <a:rPr lang="en-US" dirty="0" smtClean="0"/>
              <a:t>to selection</a:t>
            </a:r>
            <a:r>
              <a:rPr lang="en-US" dirty="0"/>
              <a:t>. </a:t>
            </a:r>
            <a:endParaRPr lang="en-US" dirty="0" smtClean="0"/>
          </a:p>
          <a:p>
            <a:pPr lvl="1" algn="l" rtl="0"/>
            <a:r>
              <a:rPr lang="en-US" dirty="0" smtClean="0"/>
              <a:t>They </a:t>
            </a:r>
            <a:r>
              <a:rPr lang="en-US" dirty="0"/>
              <a:t>were present in the cell that was the progenitor of </a:t>
            </a:r>
            <a:r>
              <a:rPr lang="en-US" dirty="0" smtClean="0"/>
              <a:t>the final </a:t>
            </a:r>
            <a:r>
              <a:rPr lang="en-US" dirty="0" err="1"/>
              <a:t>clonal</a:t>
            </a:r>
            <a:r>
              <a:rPr lang="en-US" dirty="0"/>
              <a:t> expansion of the </a:t>
            </a:r>
            <a:r>
              <a:rPr lang="en-US" dirty="0" smtClean="0"/>
              <a:t>cancer</a:t>
            </a:r>
          </a:p>
          <a:p>
            <a:pPr lvl="1" algn="l" rtl="0"/>
            <a:r>
              <a:rPr lang="en-US" dirty="0" smtClean="0"/>
              <a:t>are </a:t>
            </a:r>
            <a:r>
              <a:rPr lang="en-US" dirty="0"/>
              <a:t>biologically </a:t>
            </a:r>
            <a:r>
              <a:rPr lang="en-US" dirty="0" smtClean="0"/>
              <a:t>neutral</a:t>
            </a:r>
          </a:p>
          <a:p>
            <a:pPr lvl="1" algn="l" rtl="0"/>
            <a:r>
              <a:rPr lang="en-US" dirty="0" smtClean="0"/>
              <a:t>do not </a:t>
            </a:r>
            <a:r>
              <a:rPr lang="en-US" dirty="0"/>
              <a:t>confer growth </a:t>
            </a:r>
            <a:r>
              <a:rPr lang="en-US" dirty="0" smtClean="0"/>
              <a:t>advantage</a:t>
            </a:r>
          </a:p>
          <a:p>
            <a:pPr algn="l" rtl="0"/>
            <a:r>
              <a:rPr lang="en-US" dirty="0" smtClean="0"/>
              <a:t>Distinguishing the two is a challenge </a:t>
            </a:r>
            <a:endParaRPr lang="he-IL" dirty="0"/>
          </a:p>
        </p:txBody>
      </p:sp>
      <p:sp>
        <p:nvSpPr>
          <p:cNvPr id="4" name="Slide Number Placeholder 3"/>
          <p:cNvSpPr>
            <a:spLocks noGrp="1"/>
          </p:cNvSpPr>
          <p:nvPr>
            <p:ph type="sldNum" sz="quarter" idx="12"/>
          </p:nvPr>
        </p:nvSpPr>
        <p:spPr/>
        <p:txBody>
          <a:bodyPr/>
          <a:lstStyle/>
          <a:p>
            <a:fld id="{CFB5A2AC-B200-46D5-8CA5-F4C2392CB4C1}"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4624"/>
            <a:ext cx="8229600" cy="1143000"/>
          </a:xfrm>
        </p:spPr>
        <p:txBody>
          <a:bodyPr>
            <a:normAutofit fontScale="90000"/>
          </a:bodyPr>
          <a:lstStyle/>
          <a:p>
            <a:pPr algn="r"/>
            <a:r>
              <a:rPr lang="en-US" dirty="0" smtClean="0"/>
              <a:t>Somatic mutations prevalence          </a:t>
            </a:r>
            <a:br>
              <a:rPr lang="en-US" dirty="0" smtClean="0"/>
            </a:br>
            <a:r>
              <a:rPr lang="en-US" sz="2700" dirty="0" err="1" smtClean="0"/>
              <a:t>Greenman</a:t>
            </a:r>
            <a:r>
              <a:rPr lang="en-US" sz="2700" dirty="0" smtClean="0"/>
              <a:t> et al. Nature 07</a:t>
            </a:r>
            <a:endParaRPr lang="he-IL" dirty="0"/>
          </a:p>
        </p:txBody>
      </p:sp>
      <p:pic>
        <p:nvPicPr>
          <p:cNvPr id="7" name="Picture 6" descr="5.jpg"/>
          <p:cNvPicPr>
            <a:picLocks noChangeAspect="1"/>
          </p:cNvPicPr>
          <p:nvPr/>
        </p:nvPicPr>
        <p:blipFill>
          <a:blip r:embed="rId3" cstate="print"/>
          <a:stretch>
            <a:fillRect/>
          </a:stretch>
        </p:blipFill>
        <p:spPr>
          <a:xfrm>
            <a:off x="-23420" y="1084961"/>
            <a:ext cx="9059916" cy="5368375"/>
          </a:xfrm>
          <a:prstGeom prst="rect">
            <a:avLst/>
          </a:prstGeom>
        </p:spPr>
      </p:pic>
      <p:sp>
        <p:nvSpPr>
          <p:cNvPr id="4" name="Slide Number Placeholder 3"/>
          <p:cNvSpPr>
            <a:spLocks noGrp="1"/>
          </p:cNvSpPr>
          <p:nvPr>
            <p:ph type="sldNum" sz="quarter" idx="12"/>
          </p:nvPr>
        </p:nvSpPr>
        <p:spPr/>
        <p:txBody>
          <a:bodyPr/>
          <a:lstStyle/>
          <a:p>
            <a:fld id="{CFB5A2AC-B200-46D5-8CA5-F4C2392CB4C1}" type="slidenum">
              <a:rPr lang="en-US" smtClean="0"/>
              <a:t>15</a:t>
            </a:fld>
            <a:endParaRPr lang="en-US"/>
          </a:p>
        </p:txBody>
      </p:sp>
      <p:sp>
        <p:nvSpPr>
          <p:cNvPr id="6" name="TextBox 5"/>
          <p:cNvSpPr txBox="1"/>
          <p:nvPr/>
        </p:nvSpPr>
        <p:spPr>
          <a:xfrm>
            <a:off x="3203848" y="1412776"/>
            <a:ext cx="5544616" cy="1323439"/>
          </a:xfrm>
          <a:prstGeom prst="rect">
            <a:avLst/>
          </a:prstGeom>
          <a:noFill/>
        </p:spPr>
        <p:txBody>
          <a:bodyPr wrap="square" rtlCol="0">
            <a:spAutoFit/>
          </a:bodyPr>
          <a:lstStyle/>
          <a:p>
            <a:r>
              <a:rPr lang="en-US" sz="2000" dirty="0" smtClean="0"/>
              <a:t>&gt;1,000 </a:t>
            </a:r>
            <a:r>
              <a:rPr lang="en-US" sz="2000" dirty="0"/>
              <a:t>somatic mutations found in 274 </a:t>
            </a:r>
            <a:r>
              <a:rPr lang="en-US" sz="2000" dirty="0" err="1"/>
              <a:t>megabases</a:t>
            </a:r>
            <a:r>
              <a:rPr lang="en-US" sz="2000" dirty="0"/>
              <a:t> (Mb) of </a:t>
            </a:r>
            <a:r>
              <a:rPr lang="en-US" sz="2000" dirty="0" smtClean="0"/>
              <a:t>DNA corresponding </a:t>
            </a:r>
            <a:r>
              <a:rPr lang="en-US" sz="2000" dirty="0"/>
              <a:t>to the coding exons of 518 protein </a:t>
            </a:r>
            <a:r>
              <a:rPr lang="en-US" sz="2000" dirty="0" err="1"/>
              <a:t>kinase</a:t>
            </a:r>
            <a:r>
              <a:rPr lang="en-US" sz="2000" dirty="0"/>
              <a:t> genes in 210 diverse human cancers.</a:t>
            </a:r>
          </a:p>
        </p:txBody>
      </p:sp>
      <p:sp>
        <p:nvSpPr>
          <p:cNvPr id="9" name="TextBox 8"/>
          <p:cNvSpPr txBox="1"/>
          <p:nvPr/>
        </p:nvSpPr>
        <p:spPr>
          <a:xfrm>
            <a:off x="2339752" y="2132856"/>
            <a:ext cx="6057056" cy="2062103"/>
          </a:xfrm>
          <a:prstGeom prst="rect">
            <a:avLst/>
          </a:prstGeom>
          <a:solidFill>
            <a:srgbClr val="FFC000"/>
          </a:solidFill>
        </p:spPr>
        <p:txBody>
          <a:bodyPr wrap="square" rtlCol="0">
            <a:spAutoFit/>
          </a:bodyPr>
          <a:lstStyle/>
          <a:p>
            <a:r>
              <a:rPr lang="en-US" sz="3200" dirty="0" err="1" smtClean="0"/>
              <a:t>Gadi</a:t>
            </a:r>
            <a:r>
              <a:rPr lang="en-US" sz="3200" dirty="0" smtClean="0"/>
              <a:t> Getz (Broad): huge variance in mutation rate across cancer types: AML 0.1 to melanoma 100 mutations/MB</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971600" y="6525344"/>
            <a:ext cx="7620000" cy="182563"/>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dirty="0"/>
              <a:t>PJ Campbell </a:t>
            </a:r>
            <a:r>
              <a:rPr lang="en-GB" sz="1200" i="1" dirty="0"/>
              <a:t>et al.</a:t>
            </a:r>
            <a:r>
              <a:rPr lang="en-GB" sz="1200" dirty="0"/>
              <a:t> </a:t>
            </a:r>
            <a:r>
              <a:rPr lang="en-GB" sz="1200" i="1" dirty="0"/>
              <a:t>Nature</a:t>
            </a:r>
            <a:r>
              <a:rPr lang="en-GB" sz="1200" dirty="0"/>
              <a:t> </a:t>
            </a:r>
            <a:r>
              <a:rPr lang="en-GB" sz="1200" b="1" dirty="0"/>
              <a:t>467</a:t>
            </a:r>
            <a:r>
              <a:rPr lang="en-GB" sz="1200" dirty="0"/>
              <a:t>, 1109-1113 (2010) doi:10.1038/nature09460</a:t>
            </a:r>
          </a:p>
        </p:txBody>
      </p:sp>
      <p:sp>
        <p:nvSpPr>
          <p:cNvPr id="7176" name="Text Box 8"/>
          <p:cNvSpPr txBox="1">
            <a:spLocks noChangeArrowheads="1"/>
          </p:cNvSpPr>
          <p:nvPr/>
        </p:nvSpPr>
        <p:spPr bwMode="auto">
          <a:xfrm>
            <a:off x="539552" y="44624"/>
            <a:ext cx="8397875" cy="366713"/>
          </a:xfrm>
          <a:prstGeom prst="rect">
            <a:avLst/>
          </a:prstGeom>
          <a:noFill/>
          <a:ln w="9525">
            <a:noFill/>
            <a:miter lim="800000"/>
            <a:headEnd/>
            <a:tailEnd/>
          </a:ln>
          <a:effectLst/>
        </p:spPr>
        <p:txBody>
          <a:bodyPr anchor="b" anchorCtr="1">
            <a:spAutoFit/>
          </a:bodyPr>
          <a:lstStyle/>
          <a:p>
            <a:r>
              <a:rPr lang="en-GB" dirty="0" err="1"/>
              <a:t>Phylogenetic</a:t>
            </a:r>
            <a:r>
              <a:rPr lang="en-GB" dirty="0"/>
              <a:t> relationships of different metastases within </a:t>
            </a:r>
            <a:r>
              <a:rPr lang="en-GB" dirty="0" smtClean="0"/>
              <a:t>THE SAME </a:t>
            </a:r>
            <a:r>
              <a:rPr lang="en-GB" dirty="0"/>
              <a:t>patient.</a:t>
            </a:r>
          </a:p>
        </p:txBody>
      </p:sp>
      <p:pic>
        <p:nvPicPr>
          <p:cNvPr id="7199" name="Picture 31" descr="natureRGB"/>
          <p:cNvPicPr>
            <a:picLocks noChangeAspect="1" noChangeArrowheads="1"/>
          </p:cNvPicPr>
          <p:nvPr/>
        </p:nvPicPr>
        <p:blipFill>
          <a:blip r:embed="rId3" cstate="print"/>
          <a:srcRect/>
          <a:stretch>
            <a:fillRect/>
          </a:stretch>
        </p:blipFill>
        <p:spPr bwMode="auto">
          <a:xfrm>
            <a:off x="7162800" y="6096000"/>
            <a:ext cx="1230313" cy="276225"/>
          </a:xfrm>
          <a:prstGeom prst="rect">
            <a:avLst/>
          </a:prstGeom>
          <a:noFill/>
        </p:spPr>
      </p:pic>
      <p:pic>
        <p:nvPicPr>
          <p:cNvPr id="7303" name="Picture 135" descr="nature09460-f2"/>
          <p:cNvPicPr>
            <a:picLocks noChangeAspect="1" noChangeArrowheads="1"/>
          </p:cNvPicPr>
          <p:nvPr/>
        </p:nvPicPr>
        <p:blipFill>
          <a:blip r:embed="rId4" cstate="print"/>
          <a:srcRect/>
          <a:stretch>
            <a:fillRect/>
          </a:stretch>
        </p:blipFill>
        <p:spPr bwMode="auto">
          <a:xfrm>
            <a:off x="2195736" y="402143"/>
            <a:ext cx="4641450" cy="5979185"/>
          </a:xfrm>
          <a:prstGeom prst="rect">
            <a:avLst/>
          </a:prstGeom>
          <a:noFill/>
        </p:spPr>
      </p:pic>
      <p:sp>
        <p:nvSpPr>
          <p:cNvPr id="6" name="Slide Number Placeholder 5"/>
          <p:cNvSpPr>
            <a:spLocks noGrp="1"/>
          </p:cNvSpPr>
          <p:nvPr>
            <p:ph type="sldNum" sz="quarter" idx="12"/>
          </p:nvPr>
        </p:nvSpPr>
        <p:spPr/>
        <p:txBody>
          <a:bodyPr/>
          <a:lstStyle/>
          <a:p>
            <a:fld id="{CFB5A2AC-B200-46D5-8CA5-F4C2392CB4C1}"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914400" y="6477000"/>
            <a:ext cx="7620000" cy="182563"/>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a:t>PJ Campbell </a:t>
            </a:r>
            <a:r>
              <a:rPr lang="en-GB" sz="1200" i="1"/>
              <a:t>et al.</a:t>
            </a:r>
            <a:r>
              <a:rPr lang="en-GB" sz="1200"/>
              <a:t> </a:t>
            </a:r>
            <a:r>
              <a:rPr lang="en-GB" sz="1200" i="1"/>
              <a:t>Nature</a:t>
            </a:r>
            <a:r>
              <a:rPr lang="en-GB" sz="1200"/>
              <a:t> </a:t>
            </a:r>
            <a:r>
              <a:rPr lang="en-GB" sz="1200" b="1"/>
              <a:t>467</a:t>
            </a:r>
            <a:r>
              <a:rPr lang="en-GB" sz="1200"/>
              <a:t>, 1109-1113 (2010) doi:10.1038/nature09460</a:t>
            </a:r>
          </a:p>
        </p:txBody>
      </p:sp>
      <p:sp>
        <p:nvSpPr>
          <p:cNvPr id="7176" name="Text Box 8"/>
          <p:cNvSpPr txBox="1">
            <a:spLocks noChangeArrowheads="1"/>
          </p:cNvSpPr>
          <p:nvPr/>
        </p:nvSpPr>
        <p:spPr bwMode="auto">
          <a:xfrm>
            <a:off x="381000" y="152400"/>
            <a:ext cx="8397875" cy="366713"/>
          </a:xfrm>
          <a:prstGeom prst="rect">
            <a:avLst/>
          </a:prstGeom>
          <a:noFill/>
          <a:ln w="9525">
            <a:noFill/>
            <a:miter lim="800000"/>
            <a:headEnd/>
            <a:tailEnd/>
          </a:ln>
          <a:effectLst/>
        </p:spPr>
        <p:txBody>
          <a:bodyPr anchor="b" anchorCtr="1">
            <a:spAutoFit/>
          </a:bodyPr>
          <a:lstStyle/>
          <a:p>
            <a:pPr algn="l"/>
            <a:r>
              <a:rPr lang="en-GB" dirty="0"/>
              <a:t>Organ-specific signatures of metastasis.</a:t>
            </a:r>
          </a:p>
        </p:txBody>
      </p:sp>
      <p:pic>
        <p:nvPicPr>
          <p:cNvPr id="7199" name="Picture 31" descr="natureRGB"/>
          <p:cNvPicPr>
            <a:picLocks noChangeAspect="1" noChangeArrowheads="1"/>
          </p:cNvPicPr>
          <p:nvPr/>
        </p:nvPicPr>
        <p:blipFill>
          <a:blip r:embed="rId3" cstate="print"/>
          <a:srcRect/>
          <a:stretch>
            <a:fillRect/>
          </a:stretch>
        </p:blipFill>
        <p:spPr bwMode="auto">
          <a:xfrm>
            <a:off x="7162800" y="6096000"/>
            <a:ext cx="1230313" cy="276225"/>
          </a:xfrm>
          <a:prstGeom prst="rect">
            <a:avLst/>
          </a:prstGeom>
          <a:noFill/>
        </p:spPr>
      </p:pic>
      <p:pic>
        <p:nvPicPr>
          <p:cNvPr id="7303" name="Picture 135" descr="nature09460-f4"/>
          <p:cNvPicPr>
            <a:picLocks noChangeAspect="1" noChangeArrowheads="1"/>
          </p:cNvPicPr>
          <p:nvPr/>
        </p:nvPicPr>
        <p:blipFill>
          <a:blip r:embed="rId4" cstate="print"/>
          <a:srcRect/>
          <a:stretch>
            <a:fillRect/>
          </a:stretch>
        </p:blipFill>
        <p:spPr bwMode="auto">
          <a:xfrm>
            <a:off x="1884362" y="555059"/>
            <a:ext cx="4135438" cy="5845741"/>
          </a:xfrm>
          <a:prstGeom prst="rect">
            <a:avLst/>
          </a:prstGeom>
          <a:noFill/>
        </p:spPr>
      </p:pic>
      <p:sp>
        <p:nvSpPr>
          <p:cNvPr id="6" name="Slide Number Placeholder 5"/>
          <p:cNvSpPr>
            <a:spLocks noGrp="1"/>
          </p:cNvSpPr>
          <p:nvPr>
            <p:ph type="sldNum" sz="quarter" idx="12"/>
          </p:nvPr>
        </p:nvSpPr>
        <p:spPr/>
        <p:txBody>
          <a:bodyPr/>
          <a:lstStyle/>
          <a:p>
            <a:fld id="{CFB5A2AC-B200-46D5-8CA5-F4C2392CB4C1}" type="slidenum">
              <a:rPr lang="en-US" smtClean="0"/>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914400" y="6477000"/>
            <a:ext cx="7620000" cy="182563"/>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dirty="0"/>
              <a:t>PJ Campbell </a:t>
            </a:r>
            <a:r>
              <a:rPr lang="en-GB" sz="1200" i="1" dirty="0"/>
              <a:t>et al.</a:t>
            </a:r>
            <a:r>
              <a:rPr lang="en-GB" sz="1200" dirty="0"/>
              <a:t> </a:t>
            </a:r>
            <a:r>
              <a:rPr lang="en-GB" sz="1200" i="1" dirty="0"/>
              <a:t>Nature</a:t>
            </a:r>
            <a:r>
              <a:rPr lang="en-GB" sz="1200" dirty="0"/>
              <a:t> </a:t>
            </a:r>
            <a:r>
              <a:rPr lang="en-GB" sz="1200" b="1" dirty="0"/>
              <a:t>467</a:t>
            </a:r>
            <a:r>
              <a:rPr lang="en-GB" sz="1200" dirty="0"/>
              <a:t>, 1109-1113 (2010) doi:10.1038/nature09460</a:t>
            </a:r>
          </a:p>
        </p:txBody>
      </p:sp>
      <p:sp>
        <p:nvSpPr>
          <p:cNvPr id="7176" name="Text Box 8"/>
          <p:cNvSpPr txBox="1">
            <a:spLocks noChangeArrowheads="1"/>
          </p:cNvSpPr>
          <p:nvPr/>
        </p:nvSpPr>
        <p:spPr bwMode="auto">
          <a:xfrm>
            <a:off x="381000" y="152400"/>
            <a:ext cx="8397875" cy="366713"/>
          </a:xfrm>
          <a:prstGeom prst="rect">
            <a:avLst/>
          </a:prstGeom>
          <a:noFill/>
          <a:ln w="9525">
            <a:noFill/>
            <a:miter lim="800000"/>
            <a:headEnd/>
            <a:tailEnd/>
          </a:ln>
          <a:effectLst/>
        </p:spPr>
        <p:txBody>
          <a:bodyPr anchor="b" anchorCtr="1">
            <a:spAutoFit/>
          </a:bodyPr>
          <a:lstStyle/>
          <a:p>
            <a:pPr algn="l"/>
            <a:r>
              <a:rPr lang="en-US" dirty="0" smtClean="0"/>
              <a:t>Model for the </a:t>
            </a:r>
            <a:r>
              <a:rPr lang="en-US" dirty="0" err="1" smtClean="0"/>
              <a:t>clonal</a:t>
            </a:r>
            <a:r>
              <a:rPr lang="en-US" dirty="0" smtClean="0"/>
              <a:t> evolution of metastases</a:t>
            </a:r>
            <a:endParaRPr lang="en-GB" dirty="0"/>
          </a:p>
        </p:txBody>
      </p:sp>
      <p:pic>
        <p:nvPicPr>
          <p:cNvPr id="7199" name="Picture 31" descr="natureRGB"/>
          <p:cNvPicPr>
            <a:picLocks noChangeAspect="1" noChangeArrowheads="1"/>
          </p:cNvPicPr>
          <p:nvPr/>
        </p:nvPicPr>
        <p:blipFill>
          <a:blip r:embed="rId3" cstate="print"/>
          <a:srcRect/>
          <a:stretch>
            <a:fillRect/>
          </a:stretch>
        </p:blipFill>
        <p:spPr bwMode="auto">
          <a:xfrm>
            <a:off x="7162800" y="6096000"/>
            <a:ext cx="1230313" cy="276225"/>
          </a:xfrm>
          <a:prstGeom prst="rect">
            <a:avLst/>
          </a:prstGeom>
          <a:noFill/>
        </p:spPr>
      </p:pic>
      <p:pic>
        <p:nvPicPr>
          <p:cNvPr id="7303" name="Picture 135" descr="nature09460-f4"/>
          <p:cNvPicPr>
            <a:picLocks noChangeAspect="1" noChangeArrowheads="1"/>
          </p:cNvPicPr>
          <p:nvPr/>
        </p:nvPicPr>
        <p:blipFill>
          <a:blip r:embed="rId4" cstate="print"/>
          <a:srcRect l="42365" t="70213" r="673"/>
          <a:stretch>
            <a:fillRect/>
          </a:stretch>
        </p:blipFill>
        <p:spPr bwMode="auto">
          <a:xfrm>
            <a:off x="577748" y="620688"/>
            <a:ext cx="7810676" cy="5773733"/>
          </a:xfrm>
          <a:prstGeom prst="rect">
            <a:avLst/>
          </a:prstGeom>
          <a:noFill/>
        </p:spPr>
      </p:pic>
      <p:sp>
        <p:nvSpPr>
          <p:cNvPr id="6" name="Slide Number Placeholder 5"/>
          <p:cNvSpPr>
            <a:spLocks noGrp="1"/>
          </p:cNvSpPr>
          <p:nvPr>
            <p:ph type="sldNum" sz="quarter" idx="12"/>
          </p:nvPr>
        </p:nvSpPr>
        <p:spPr/>
        <p:txBody>
          <a:bodyPr/>
          <a:lstStyle/>
          <a:p>
            <a:fld id="{CFB5A2AC-B200-46D5-8CA5-F4C2392CB4C1}" type="slidenum">
              <a:rPr lang="en-US" smtClean="0"/>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 Massive Genomic Rearrangement Acquired in a Single Catastrophic Event during Cancer Development	 </a:t>
            </a:r>
            <a:br>
              <a:rPr lang="en-US" dirty="0" smtClean="0"/>
            </a:br>
            <a:endParaRPr lang="en-US" dirty="0"/>
          </a:p>
        </p:txBody>
      </p:sp>
      <p:sp>
        <p:nvSpPr>
          <p:cNvPr id="6" name="Subtitle 5"/>
          <p:cNvSpPr>
            <a:spLocks noGrp="1"/>
          </p:cNvSpPr>
          <p:nvPr>
            <p:ph type="subTitle" idx="1"/>
          </p:nvPr>
        </p:nvSpPr>
        <p:spPr/>
        <p:txBody>
          <a:bodyPr/>
          <a:lstStyle/>
          <a:p>
            <a:r>
              <a:rPr lang="en-US" dirty="0" smtClean="0"/>
              <a:t>Stephens et al Cell 11 </a:t>
            </a:r>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Workshop contents</a:t>
            </a:r>
            <a:endParaRPr lang="en-US" dirty="0"/>
          </a:p>
        </p:txBody>
      </p:sp>
      <p:sp>
        <p:nvSpPr>
          <p:cNvPr id="5" name="Content Placeholder 4"/>
          <p:cNvSpPr>
            <a:spLocks noGrp="1"/>
          </p:cNvSpPr>
          <p:nvPr>
            <p:ph idx="1"/>
          </p:nvPr>
        </p:nvSpPr>
        <p:spPr/>
        <p:txBody>
          <a:bodyPr/>
          <a:lstStyle/>
          <a:p>
            <a:r>
              <a:rPr lang="en-US" dirty="0" smtClean="0"/>
              <a:t>Reports on progress of specific cancer projects</a:t>
            </a:r>
          </a:p>
          <a:p>
            <a:r>
              <a:rPr lang="en-US" dirty="0" smtClean="0"/>
              <a:t>Technology updates</a:t>
            </a:r>
          </a:p>
          <a:p>
            <a:r>
              <a:rPr lang="en-US" dirty="0" smtClean="0"/>
              <a:t>Practical computing workshop</a:t>
            </a:r>
          </a:p>
          <a:p>
            <a:r>
              <a:rPr lang="en-US" dirty="0" smtClean="0"/>
              <a:t>Report on initial </a:t>
            </a:r>
            <a:r>
              <a:rPr lang="en-US" dirty="0" smtClean="0">
                <a:solidFill>
                  <a:srgbClr val="FF0000"/>
                </a:solidFill>
              </a:rPr>
              <a:t>translational</a:t>
            </a:r>
            <a:r>
              <a:rPr lang="en-US" dirty="0" smtClean="0"/>
              <a:t> efforts: moving closer to the clinic</a:t>
            </a:r>
          </a:p>
          <a:p>
            <a:r>
              <a:rPr lang="en-US" dirty="0" smtClean="0"/>
              <a:t>Some computational methods</a:t>
            </a:r>
          </a:p>
          <a:p>
            <a:r>
              <a:rPr lang="en-US" dirty="0" smtClean="0"/>
              <a:t>Very high quality talks, summarizing huge ongoing efforts (many 50+ coauthors talks)</a:t>
            </a:r>
            <a:endParaRPr lang="en-US" dirty="0"/>
          </a:p>
        </p:txBody>
      </p:sp>
      <p:sp>
        <p:nvSpPr>
          <p:cNvPr id="6" name="Slide Number Placeholder 5"/>
          <p:cNvSpPr>
            <a:spLocks noGrp="1"/>
          </p:cNvSpPr>
          <p:nvPr>
            <p:ph type="sldNum" sz="quarter" idx="12"/>
          </p:nvPr>
        </p:nvSpPr>
        <p:spPr/>
        <p:txBody>
          <a:bodyPr/>
          <a:lstStyle/>
          <a:p>
            <a:fld id="{CFB5A2AC-B200-46D5-8CA5-F4C2392CB4C1}"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Clustered Rearrangements on Chromosome 4q in a Patient with Chronic Lymphocytic Leukemia</a:t>
            </a:r>
          </a:p>
        </p:txBody>
      </p:sp>
      <p:pic>
        <p:nvPicPr>
          <p:cNvPr id="5" name="Content Placeholder 4" descr="1.jpg"/>
          <p:cNvPicPr>
            <a:picLocks noGrp="1" noChangeAspect="1"/>
          </p:cNvPicPr>
          <p:nvPr>
            <p:ph idx="1"/>
          </p:nvPr>
        </p:nvPicPr>
        <p:blipFill>
          <a:blip r:embed="rId3" cstate="print"/>
          <a:stretch>
            <a:fillRect/>
          </a:stretch>
        </p:blipFill>
        <p:spPr>
          <a:xfrm>
            <a:off x="0" y="1481680"/>
            <a:ext cx="8658892" cy="5376320"/>
          </a:xfrm>
        </p:spPr>
      </p:pic>
      <p:sp>
        <p:nvSpPr>
          <p:cNvPr id="4" name="Slide Number Placeholder 3"/>
          <p:cNvSpPr>
            <a:spLocks noGrp="1"/>
          </p:cNvSpPr>
          <p:nvPr>
            <p:ph type="sldNum" sz="quarter" idx="12"/>
          </p:nvPr>
        </p:nvSpPr>
        <p:spPr/>
        <p:txBody>
          <a:bodyPr/>
          <a:lstStyle/>
          <a:p>
            <a:fld id="{CFB5A2AC-B200-46D5-8CA5-F4C2392CB4C1}" type="slidenum">
              <a:rPr lang="en-US" smtClean="0"/>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Rearrangements and Relapse</a:t>
            </a:r>
            <a:endParaRPr lang="en-US" dirty="0"/>
          </a:p>
        </p:txBody>
      </p:sp>
      <p:pic>
        <p:nvPicPr>
          <p:cNvPr id="5" name="Content Placeholder 4" descr="2.jpg"/>
          <p:cNvPicPr>
            <a:picLocks noGrp="1" noChangeAspect="1"/>
          </p:cNvPicPr>
          <p:nvPr>
            <p:ph idx="1"/>
          </p:nvPr>
        </p:nvPicPr>
        <p:blipFill>
          <a:blip r:embed="rId3" cstate="print"/>
          <a:stretch>
            <a:fillRect/>
          </a:stretch>
        </p:blipFill>
        <p:spPr>
          <a:xfrm>
            <a:off x="8762" y="2132856"/>
            <a:ext cx="8955726" cy="4464496"/>
          </a:xfrm>
        </p:spPr>
      </p:pic>
      <p:sp>
        <p:nvSpPr>
          <p:cNvPr id="4" name="Slide Number Placeholder 3"/>
          <p:cNvSpPr>
            <a:spLocks noGrp="1"/>
          </p:cNvSpPr>
          <p:nvPr>
            <p:ph type="sldNum" sz="quarter" idx="12"/>
          </p:nvPr>
        </p:nvSpPr>
        <p:spPr/>
        <p:txBody>
          <a:bodyPr/>
          <a:lstStyle/>
          <a:p>
            <a:fld id="{CFB5A2AC-B200-46D5-8CA5-F4C2392CB4C1}" type="slidenum">
              <a:rPr lang="en-US" smtClean="0"/>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SNU-C1, a cell line from a colorectal cancer, carries 239 rearrangements involving chromosome </a:t>
            </a:r>
            <a:r>
              <a:rPr lang="en-US" sz="2800" dirty="0" smtClean="0"/>
              <a:t>15</a:t>
            </a:r>
            <a:endParaRPr lang="en-US" sz="2800" dirty="0"/>
          </a:p>
        </p:txBody>
      </p:sp>
      <p:pic>
        <p:nvPicPr>
          <p:cNvPr id="5" name="Content Placeholder 4" descr="3.jpg"/>
          <p:cNvPicPr>
            <a:picLocks noGrp="1" noChangeAspect="1"/>
          </p:cNvPicPr>
          <p:nvPr>
            <p:ph idx="1"/>
          </p:nvPr>
        </p:nvPicPr>
        <p:blipFill>
          <a:blip r:embed="rId3" cstate="print"/>
          <a:stretch>
            <a:fillRect/>
          </a:stretch>
        </p:blipFill>
        <p:spPr>
          <a:xfrm>
            <a:off x="-95657" y="1412776"/>
            <a:ext cx="9348177" cy="4752528"/>
          </a:xfrm>
        </p:spPr>
      </p:pic>
      <p:sp>
        <p:nvSpPr>
          <p:cNvPr id="4" name="Slide Number Placeholder 3"/>
          <p:cNvSpPr>
            <a:spLocks noGrp="1"/>
          </p:cNvSpPr>
          <p:nvPr>
            <p:ph type="sldNum" sz="quarter" idx="12"/>
          </p:nvPr>
        </p:nvSpPr>
        <p:spPr/>
        <p:txBody>
          <a:bodyPr/>
          <a:lstStyle/>
          <a:p>
            <a:fld id="{CFB5A2AC-B200-46D5-8CA5-F4C2392CB4C1}" type="slidenum">
              <a:rPr lang="en-US" smtClean="0"/>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8505C, a thyroid cancer cell line, has 77 rearrangements involving chromosome </a:t>
            </a:r>
            <a:r>
              <a:rPr lang="en-US" sz="3200" dirty="0" smtClean="0"/>
              <a:t>9p</a:t>
            </a:r>
            <a:endParaRPr lang="en-US" sz="3200" dirty="0"/>
          </a:p>
        </p:txBody>
      </p:sp>
      <p:pic>
        <p:nvPicPr>
          <p:cNvPr id="5" name="Content Placeholder 4" descr="4.jpg"/>
          <p:cNvPicPr>
            <a:picLocks noGrp="1" noChangeAspect="1"/>
          </p:cNvPicPr>
          <p:nvPr>
            <p:ph idx="1"/>
          </p:nvPr>
        </p:nvPicPr>
        <p:blipFill>
          <a:blip r:embed="rId3" cstate="print"/>
          <a:stretch>
            <a:fillRect/>
          </a:stretch>
        </p:blipFill>
        <p:spPr>
          <a:xfrm>
            <a:off x="-529748" y="1556792"/>
            <a:ext cx="9673748" cy="4680520"/>
          </a:xfrm>
        </p:spPr>
      </p:pic>
      <p:sp>
        <p:nvSpPr>
          <p:cNvPr id="4" name="Slide Number Placeholder 3"/>
          <p:cNvSpPr>
            <a:spLocks noGrp="1"/>
          </p:cNvSpPr>
          <p:nvPr>
            <p:ph type="sldNum" sz="quarter" idx="12"/>
          </p:nvPr>
        </p:nvSpPr>
        <p:spPr/>
        <p:txBody>
          <a:bodyPr/>
          <a:lstStyle/>
          <a:p>
            <a:fld id="{CFB5A2AC-B200-46D5-8CA5-F4C2392CB4C1}"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2%–3% cancers show 10–100 s of rearrangements localized to specific genomic regions </a:t>
            </a:r>
          </a:p>
          <a:p>
            <a:r>
              <a:rPr lang="en-US" dirty="0" smtClean="0"/>
              <a:t>Genomic features imply chromosome breaks occur in one-off crisis (“</a:t>
            </a:r>
            <a:r>
              <a:rPr lang="en-US" dirty="0" err="1" smtClean="0">
                <a:solidFill>
                  <a:srgbClr val="FF0000"/>
                </a:solidFill>
              </a:rPr>
              <a:t>chromothripsis</a:t>
            </a:r>
            <a:r>
              <a:rPr lang="en-US" dirty="0" smtClean="0"/>
              <a:t>”)</a:t>
            </a:r>
          </a:p>
          <a:p>
            <a:r>
              <a:rPr lang="en-US" dirty="0" smtClean="0"/>
              <a:t> Found across all tumor types, especially common in bone cancers (up to 25%)</a:t>
            </a:r>
          </a:p>
          <a:p>
            <a:r>
              <a:rPr lang="en-US" dirty="0" smtClean="0"/>
              <a:t>Can generate several genomic lesions with potential to drive cancer in single event</a:t>
            </a:r>
          </a:p>
          <a:p>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FB5A2AC-B200-46D5-8CA5-F4C2392CB4C1}" type="slidenum">
              <a:rPr lang="en-US" smtClean="0"/>
              <a:t>25</a:t>
            </a:fld>
            <a:endParaRPr lang="en-US"/>
          </a:p>
        </p:txBody>
      </p:sp>
      <p:pic>
        <p:nvPicPr>
          <p:cNvPr id="8194" name="Picture 2"/>
          <p:cNvPicPr>
            <a:picLocks noChangeAspect="1" noChangeArrowheads="1"/>
          </p:cNvPicPr>
          <p:nvPr/>
        </p:nvPicPr>
        <p:blipFill>
          <a:blip r:embed="rId3" cstate="print"/>
          <a:srcRect/>
          <a:stretch>
            <a:fillRect/>
          </a:stretch>
        </p:blipFill>
        <p:spPr bwMode="auto">
          <a:xfrm>
            <a:off x="1115616" y="0"/>
            <a:ext cx="6885385" cy="6885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b="1" dirty="0"/>
              <a:t>Inference of patient-specific pathway activities from</a:t>
            </a:r>
            <a:br>
              <a:rPr lang="en-US" b="1" dirty="0"/>
            </a:br>
            <a:r>
              <a:rPr lang="it-IT" b="1" dirty="0"/>
              <a:t>multi-dimensional cancer genomics data using PARADIGM</a:t>
            </a:r>
            <a:endParaRPr lang="en-US" dirty="0"/>
          </a:p>
        </p:txBody>
      </p:sp>
      <p:sp>
        <p:nvSpPr>
          <p:cNvPr id="6" name="Subtitle 5"/>
          <p:cNvSpPr>
            <a:spLocks noGrp="1"/>
          </p:cNvSpPr>
          <p:nvPr>
            <p:ph type="subTitle" idx="1"/>
          </p:nvPr>
        </p:nvSpPr>
        <p:spPr>
          <a:xfrm>
            <a:off x="1331640" y="4149080"/>
            <a:ext cx="6440760" cy="1489720"/>
          </a:xfrm>
        </p:spPr>
        <p:txBody>
          <a:bodyPr>
            <a:noAutofit/>
          </a:bodyPr>
          <a:lstStyle/>
          <a:p>
            <a:r>
              <a:rPr lang="en-US" sz="2400" dirty="0"/>
              <a:t>Charles J. </a:t>
            </a:r>
            <a:r>
              <a:rPr lang="en-US" sz="2400" dirty="0" err="1" smtClean="0"/>
              <a:t>Vaske</a:t>
            </a:r>
            <a:r>
              <a:rPr lang="en-US" sz="2400" i="1" dirty="0" smtClean="0"/>
              <a:t>, </a:t>
            </a:r>
            <a:r>
              <a:rPr lang="en-US" sz="2400" i="1" dirty="0"/>
              <a:t>Stephen C. </a:t>
            </a:r>
            <a:r>
              <a:rPr lang="en-US" sz="2400" i="1" dirty="0" smtClean="0"/>
              <a:t>Benz, </a:t>
            </a:r>
            <a:r>
              <a:rPr lang="en-US" sz="2400" i="1" dirty="0"/>
              <a:t>J. Zachary </a:t>
            </a:r>
            <a:r>
              <a:rPr lang="en-US" sz="2400" i="1" dirty="0" smtClean="0"/>
              <a:t>Sanborn, </a:t>
            </a:r>
            <a:r>
              <a:rPr lang="en-US" sz="2400" i="1" dirty="0"/>
              <a:t>Dent </a:t>
            </a:r>
            <a:r>
              <a:rPr lang="en-US" sz="2400" i="1" dirty="0" smtClean="0"/>
              <a:t>Earl, </a:t>
            </a:r>
            <a:r>
              <a:rPr lang="en-US" sz="2400" dirty="0" smtClean="0"/>
              <a:t>Christopher </a:t>
            </a:r>
            <a:r>
              <a:rPr lang="en-US" sz="2400" dirty="0" err="1" smtClean="0"/>
              <a:t>Szeto</a:t>
            </a:r>
            <a:r>
              <a:rPr lang="en-US" sz="2400" dirty="0" smtClean="0"/>
              <a:t>, </a:t>
            </a:r>
            <a:r>
              <a:rPr lang="en-US" sz="2400" dirty="0" err="1"/>
              <a:t>Jingchun</a:t>
            </a:r>
            <a:r>
              <a:rPr lang="en-US" sz="2400" dirty="0"/>
              <a:t> </a:t>
            </a:r>
            <a:r>
              <a:rPr lang="en-US" sz="2400" dirty="0" smtClean="0"/>
              <a:t>Zhu, </a:t>
            </a:r>
            <a:r>
              <a:rPr lang="en-US" sz="2400" dirty="0"/>
              <a:t>David </a:t>
            </a:r>
            <a:r>
              <a:rPr lang="en-US" sz="2400" dirty="0" smtClean="0"/>
              <a:t>Haussler</a:t>
            </a:r>
            <a:r>
              <a:rPr lang="en-US" sz="2400" i="1" dirty="0" smtClean="0"/>
              <a:t> Joshua </a:t>
            </a:r>
            <a:r>
              <a:rPr lang="en-US" sz="2400" i="1" dirty="0"/>
              <a:t>M. </a:t>
            </a:r>
            <a:r>
              <a:rPr lang="en-US" sz="2400" i="1" dirty="0" smtClean="0"/>
              <a:t>Stuart,</a:t>
            </a:r>
            <a:endParaRPr lang="en-US" sz="2400" i="1" dirty="0"/>
          </a:p>
          <a:p>
            <a:r>
              <a:rPr lang="en-US" sz="2400" dirty="0" smtClean="0"/>
              <a:t>UC </a:t>
            </a:r>
            <a:r>
              <a:rPr lang="en-US" sz="2400" dirty="0"/>
              <a:t>Santa Cruz, CA, </a:t>
            </a:r>
            <a:r>
              <a:rPr lang="en-US" sz="2400" dirty="0" smtClean="0"/>
              <a:t>USA</a:t>
            </a:r>
          </a:p>
          <a:p>
            <a:r>
              <a:rPr lang="en-US" sz="2400" b="1" dirty="0" smtClean="0"/>
              <a:t>Bioinformatics 2010</a:t>
            </a:r>
            <a:endParaRPr lang="en-US" sz="2400" b="1" dirty="0"/>
          </a:p>
        </p:txBody>
      </p:sp>
      <p:sp>
        <p:nvSpPr>
          <p:cNvPr id="4" name="Slide Number Placeholder 3"/>
          <p:cNvSpPr>
            <a:spLocks noGrp="1"/>
          </p:cNvSpPr>
          <p:nvPr>
            <p:ph type="sldNum" sz="quarter" idx="12"/>
          </p:nvPr>
        </p:nvSpPr>
        <p:spPr/>
        <p:txBody>
          <a:bodyPr/>
          <a:lstStyle/>
          <a:p>
            <a:fld id="{CFB5A2AC-B200-46D5-8CA5-F4C2392CB4C1}" type="slidenum">
              <a:rPr lang="en-US" smtClean="0"/>
              <a:t>26</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6876256" y="5210175"/>
            <a:ext cx="148590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67544" y="1340768"/>
            <a:ext cx="8229600" cy="4525963"/>
          </a:xfrm>
        </p:spPr>
        <p:txBody>
          <a:bodyPr/>
          <a:lstStyle/>
          <a:p>
            <a:r>
              <a:rPr lang="en-US" dirty="0" smtClean="0"/>
              <a:t>Input: patient expression and copy number </a:t>
            </a:r>
            <a:r>
              <a:rPr lang="en-US" dirty="0" smtClean="0"/>
              <a:t>profile; curated interaction networks</a:t>
            </a:r>
          </a:p>
          <a:p>
            <a:r>
              <a:rPr lang="en-US" dirty="0" smtClean="0"/>
              <a:t>Goal: Infer patient-specific gene activity in specific pathways related to the cancer</a:t>
            </a:r>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27</a:t>
            </a:fld>
            <a:endParaRPr lang="en-US"/>
          </a:p>
        </p:txBody>
      </p:sp>
      <p:pic>
        <p:nvPicPr>
          <p:cNvPr id="5" name="Picture 4" descr="5.jpg"/>
          <p:cNvPicPr>
            <a:picLocks noChangeAspect="1"/>
          </p:cNvPicPr>
          <p:nvPr/>
        </p:nvPicPr>
        <p:blipFill>
          <a:blip r:embed="rId3" cstate="print"/>
          <a:stretch>
            <a:fillRect/>
          </a:stretch>
        </p:blipFill>
        <p:spPr>
          <a:xfrm>
            <a:off x="1547664" y="3553203"/>
            <a:ext cx="4552928" cy="295426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	s</a:t>
            </a:r>
            <a:endParaRPr lang="en-US" dirty="0"/>
          </a:p>
        </p:txBody>
      </p:sp>
      <p:sp>
        <p:nvSpPr>
          <p:cNvPr id="4" name="Content Placeholder 3"/>
          <p:cNvSpPr>
            <a:spLocks noGrp="1"/>
          </p:cNvSpPr>
          <p:nvPr>
            <p:ph idx="1"/>
          </p:nvPr>
        </p:nvSpPr>
        <p:spPr/>
        <p:txBody>
          <a:bodyPr/>
          <a:lstStyle/>
          <a:p>
            <a:r>
              <a:rPr lang="en-US" dirty="0" smtClean="0"/>
              <a:t>If gene A is an activator and is upstream from B in some pathways, </a:t>
            </a:r>
          </a:p>
          <a:p>
            <a:pPr lvl="1"/>
            <a:r>
              <a:rPr lang="en-US" dirty="0" smtClean="0"/>
              <a:t>their expression should be correlated</a:t>
            </a:r>
          </a:p>
          <a:p>
            <a:pPr lvl="1"/>
            <a:r>
              <a:rPr lang="en-US" dirty="0" smtClean="0"/>
              <a:t>The copy number of A and the expression of B should be correlated, though less</a:t>
            </a:r>
          </a:p>
        </p:txBody>
      </p:sp>
      <p:sp>
        <p:nvSpPr>
          <p:cNvPr id="3" name="Slide Number Placeholder 2"/>
          <p:cNvSpPr>
            <a:spLocks noGrp="1"/>
          </p:cNvSpPr>
          <p:nvPr>
            <p:ph type="sldNum" sz="quarter" idx="12"/>
          </p:nvPr>
        </p:nvSpPr>
        <p:spPr/>
        <p:txBody>
          <a:bodyPr/>
          <a:lstStyle/>
          <a:p>
            <a:fld id="{CFB5A2AC-B200-46D5-8CA5-F4C2392CB4C1}" type="slidenum">
              <a:rPr lang="en-US" smtClean="0"/>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 Graph representation of a pathway</a:t>
            </a:r>
            <a:endParaRPr lang="en-US" dirty="0"/>
          </a:p>
        </p:txBody>
      </p:sp>
      <p:pic>
        <p:nvPicPr>
          <p:cNvPr id="5" name="Content Placeholder 4" descr="6.jpg"/>
          <p:cNvPicPr>
            <a:picLocks noGrp="1" noChangeAspect="1"/>
          </p:cNvPicPr>
          <p:nvPr>
            <p:ph idx="1"/>
          </p:nvPr>
        </p:nvPicPr>
        <p:blipFill>
          <a:blip r:embed="rId3" cstate="print"/>
          <a:stretch>
            <a:fillRect/>
          </a:stretch>
        </p:blipFill>
        <p:spPr>
          <a:xfrm>
            <a:off x="179512" y="3933056"/>
            <a:ext cx="6741112" cy="2701795"/>
          </a:xfrm>
        </p:spPr>
      </p:pic>
      <p:sp>
        <p:nvSpPr>
          <p:cNvPr id="4" name="Slide Number Placeholder 3"/>
          <p:cNvSpPr>
            <a:spLocks noGrp="1"/>
          </p:cNvSpPr>
          <p:nvPr>
            <p:ph type="sldNum" sz="quarter" idx="12"/>
          </p:nvPr>
        </p:nvSpPr>
        <p:spPr/>
        <p:txBody>
          <a:bodyPr/>
          <a:lstStyle/>
          <a:p>
            <a:fld id="{CFB5A2AC-B200-46D5-8CA5-F4C2392CB4C1}" type="slidenum">
              <a:rPr lang="en-US" smtClean="0"/>
              <a:t>29</a:t>
            </a:fld>
            <a:endParaRPr lang="en-US"/>
          </a:p>
        </p:txBody>
      </p:sp>
      <p:sp>
        <p:nvSpPr>
          <p:cNvPr id="6" name="TextBox 5"/>
          <p:cNvSpPr txBox="1"/>
          <p:nvPr/>
        </p:nvSpPr>
        <p:spPr>
          <a:xfrm>
            <a:off x="539552" y="1700808"/>
            <a:ext cx="8064896" cy="2031325"/>
          </a:xfrm>
          <a:prstGeom prst="rect">
            <a:avLst/>
          </a:prstGeom>
          <a:noFill/>
        </p:spPr>
        <p:txBody>
          <a:bodyPr wrap="square" rtlCol="0">
            <a:spAutoFit/>
          </a:bodyPr>
          <a:lstStyle/>
          <a:p>
            <a:r>
              <a:rPr lang="en-US" dirty="0" smtClean="0">
                <a:solidFill>
                  <a:srgbClr val="FF0000"/>
                </a:solidFill>
              </a:rPr>
              <a:t>Variables</a:t>
            </a:r>
            <a:r>
              <a:rPr lang="en-US" dirty="0" smtClean="0"/>
              <a:t> - states </a:t>
            </a:r>
            <a:r>
              <a:rPr lang="en-US" dirty="0"/>
              <a:t>of entities in a cell, </a:t>
            </a:r>
            <a:r>
              <a:rPr lang="en-US" dirty="0" smtClean="0"/>
              <a:t>(e.g. a </a:t>
            </a:r>
            <a:r>
              <a:rPr lang="en-US" dirty="0"/>
              <a:t>particular mRNA </a:t>
            </a:r>
            <a:r>
              <a:rPr lang="en-US" dirty="0" smtClean="0"/>
              <a:t>or complex)</a:t>
            </a:r>
          </a:p>
          <a:p>
            <a:r>
              <a:rPr lang="en-US" dirty="0" smtClean="0"/>
              <a:t>represent the </a:t>
            </a:r>
            <a:r>
              <a:rPr lang="en-US" i="1" dirty="0" smtClean="0"/>
              <a:t>differential state </a:t>
            </a:r>
            <a:r>
              <a:rPr lang="en-US" dirty="0" smtClean="0"/>
              <a:t>of each</a:t>
            </a:r>
            <a:r>
              <a:rPr lang="en-US" i="1" dirty="0" smtClean="0"/>
              <a:t> </a:t>
            </a:r>
            <a:r>
              <a:rPr lang="en-US" dirty="0" smtClean="0"/>
              <a:t>entity in comparison with a ‘control’ or normal level. </a:t>
            </a:r>
          </a:p>
          <a:p>
            <a:r>
              <a:rPr lang="en-US" dirty="0" smtClean="0"/>
              <a:t>Each of X={X</a:t>
            </a:r>
            <a:r>
              <a:rPr lang="en-US" baseline="-25000" dirty="0" smtClean="0"/>
              <a:t>1</a:t>
            </a:r>
            <a:r>
              <a:rPr lang="en-US" dirty="0" smtClean="0"/>
              <a:t>, … </a:t>
            </a:r>
            <a:r>
              <a:rPr lang="en-US" dirty="0" err="1" smtClean="0"/>
              <a:t>X</a:t>
            </a:r>
            <a:r>
              <a:rPr lang="en-US" baseline="-25000" dirty="0" err="1" smtClean="0"/>
              <a:t>n</a:t>
            </a:r>
            <a:r>
              <a:rPr lang="en-US" dirty="0" smtClean="0"/>
              <a:t> } is a random variable taking value -1, 0, or 1 </a:t>
            </a:r>
          </a:p>
          <a:p>
            <a:r>
              <a:rPr lang="en-US" dirty="0" smtClean="0">
                <a:solidFill>
                  <a:srgbClr val="FF0000"/>
                </a:solidFill>
              </a:rPr>
              <a:t>Factors</a:t>
            </a:r>
            <a:r>
              <a:rPr lang="en-US" dirty="0" smtClean="0"/>
              <a:t>  - interactions and information flow between these entities.  Constrain the entities to take biologically meaningful values. j-</a:t>
            </a:r>
            <a:r>
              <a:rPr lang="en-US" dirty="0" err="1" smtClean="0"/>
              <a:t>th</a:t>
            </a:r>
            <a:r>
              <a:rPr lang="en-US" dirty="0" smtClean="0"/>
              <a:t> factor </a:t>
            </a:r>
            <a:r>
              <a:rPr lang="en-US" dirty="0" smtClean="0">
                <a:sym typeface="Symbol"/>
              </a:rPr>
              <a:t></a:t>
            </a:r>
            <a:r>
              <a:rPr lang="en-US" baseline="-25000" dirty="0" smtClean="0">
                <a:sym typeface="Symbol"/>
              </a:rPr>
              <a:t>j </a:t>
            </a:r>
            <a:r>
              <a:rPr lang="en-US" dirty="0" smtClean="0">
                <a:sym typeface="Symbol"/>
              </a:rPr>
              <a:t>(</a:t>
            </a:r>
            <a:r>
              <a:rPr lang="en-US" dirty="0" err="1" smtClean="0">
                <a:sym typeface="Symbol"/>
              </a:rPr>
              <a:t>X</a:t>
            </a:r>
            <a:r>
              <a:rPr lang="en-US" baseline="-25000" dirty="0" err="1" smtClean="0">
                <a:sym typeface="Symbol"/>
              </a:rPr>
              <a:t>j</a:t>
            </a:r>
            <a:r>
              <a:rPr lang="en-US" dirty="0" smtClean="0">
                <a:sym typeface="Symbol"/>
              </a:rPr>
              <a:t>) is a probability distribution over a subset </a:t>
            </a:r>
            <a:r>
              <a:rPr lang="en-US" dirty="0" err="1" smtClean="0">
                <a:sym typeface="Symbol"/>
              </a:rPr>
              <a:t>X</a:t>
            </a:r>
            <a:r>
              <a:rPr lang="en-US" baseline="-25000" dirty="0" err="1" smtClean="0">
                <a:sym typeface="Symbol"/>
              </a:rPr>
              <a:t>j</a:t>
            </a:r>
            <a:r>
              <a:rPr lang="en-US" dirty="0" smtClean="0">
                <a:sym typeface="Symbol"/>
              </a:rPr>
              <a:t> of X</a:t>
            </a:r>
            <a:endParaRPr lang="en-US" baseline="-25000" dirty="0" smtClean="0"/>
          </a:p>
        </p:txBody>
      </p:sp>
      <p:pic>
        <p:nvPicPr>
          <p:cNvPr id="7" name="Picture 6" descr="7.jpg"/>
          <p:cNvPicPr>
            <a:picLocks noChangeAspect="1"/>
          </p:cNvPicPr>
          <p:nvPr/>
        </p:nvPicPr>
        <p:blipFill>
          <a:blip r:embed="rId4" cstate="print"/>
          <a:stretch>
            <a:fillRect/>
          </a:stretch>
        </p:blipFill>
        <p:spPr>
          <a:xfrm>
            <a:off x="7164288" y="5157192"/>
            <a:ext cx="1620180" cy="720080"/>
          </a:xfrm>
          <a:prstGeom prst="rect">
            <a:avLst/>
          </a:prstGeom>
        </p:spPr>
      </p:pic>
      <p:sp>
        <p:nvSpPr>
          <p:cNvPr id="8" name="TextBox 7"/>
          <p:cNvSpPr txBox="1"/>
          <p:nvPr/>
        </p:nvSpPr>
        <p:spPr>
          <a:xfrm>
            <a:off x="7092280" y="4005064"/>
            <a:ext cx="1728192" cy="923330"/>
          </a:xfrm>
          <a:prstGeom prst="rect">
            <a:avLst/>
          </a:prstGeom>
          <a:noFill/>
        </p:spPr>
        <p:txBody>
          <a:bodyPr wrap="square" rtlCol="0">
            <a:spAutoFit/>
          </a:bodyPr>
          <a:lstStyle/>
          <a:p>
            <a:r>
              <a:rPr lang="en-US" dirty="0" smtClean="0"/>
              <a:t>Joint probability distribution of all entities: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first</a:t>
            </a:r>
            <a:endParaRPr lang="en-US" dirty="0"/>
          </a:p>
        </p:txBody>
      </p:sp>
      <p:sp>
        <p:nvSpPr>
          <p:cNvPr id="3" name="Content Placeholder 2"/>
          <p:cNvSpPr>
            <a:spLocks noGrp="1"/>
          </p:cNvSpPr>
          <p:nvPr>
            <p:ph idx="1"/>
          </p:nvPr>
        </p:nvSpPr>
        <p:spPr/>
        <p:txBody>
          <a:bodyPr>
            <a:normAutofit lnSpcReduction="10000"/>
          </a:bodyPr>
          <a:lstStyle/>
          <a:p>
            <a:r>
              <a:rPr lang="en-US" dirty="0" smtClean="0"/>
              <a:t>Learned a lot. Great conference!</a:t>
            </a:r>
          </a:p>
          <a:p>
            <a:r>
              <a:rPr lang="en-US" dirty="0" smtClean="0"/>
              <a:t>Tsunami of data but 1. manageable, 2. looking under the lamppost</a:t>
            </a:r>
          </a:p>
          <a:p>
            <a:r>
              <a:rPr lang="en-US" dirty="0" smtClean="0"/>
              <a:t>Local mutations much more understood than rearrangements</a:t>
            </a:r>
          </a:p>
          <a:p>
            <a:r>
              <a:rPr lang="en-US" dirty="0" smtClean="0"/>
              <a:t>Personalized sequence-based cancer treatment is here but 1. only at top centers, 2. for very few individuals, 3. scalability unclear</a:t>
            </a:r>
          </a:p>
          <a:p>
            <a:r>
              <a:rPr lang="en-US" dirty="0" smtClean="0"/>
              <a:t>Vast room for sophisticated computations</a:t>
            </a:r>
          </a:p>
        </p:txBody>
      </p:sp>
      <p:sp>
        <p:nvSpPr>
          <p:cNvPr id="4" name="Slide Number Placeholder 3"/>
          <p:cNvSpPr>
            <a:spLocks noGrp="1"/>
          </p:cNvSpPr>
          <p:nvPr>
            <p:ph type="sldNum" sz="quarter" idx="12"/>
          </p:nvPr>
        </p:nvSpPr>
        <p:spPr/>
        <p:txBody>
          <a:bodyPr/>
          <a:lstStyle/>
          <a:p>
            <a:fld id="{CFB5A2AC-B200-46D5-8CA5-F4C2392CB4C1}" type="slidenum">
              <a:rPr lang="en-US" smtClean="0"/>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 example</a:t>
            </a:r>
            <a:endParaRPr lang="en-US" dirty="0"/>
          </a:p>
        </p:txBody>
      </p:sp>
      <p:pic>
        <p:nvPicPr>
          <p:cNvPr id="5" name="Content Placeholder 4" descr="8.jpg"/>
          <p:cNvPicPr>
            <a:picLocks noGrp="1" noChangeAspect="1"/>
          </p:cNvPicPr>
          <p:nvPr>
            <p:ph idx="1"/>
          </p:nvPr>
        </p:nvPicPr>
        <p:blipFill>
          <a:blip r:embed="rId3" cstate="print"/>
          <a:stretch>
            <a:fillRect/>
          </a:stretch>
        </p:blipFill>
        <p:spPr>
          <a:xfrm>
            <a:off x="179512" y="1484784"/>
            <a:ext cx="8800288" cy="5007696"/>
          </a:xfrm>
        </p:spPr>
      </p:pic>
      <p:sp>
        <p:nvSpPr>
          <p:cNvPr id="4" name="Slide Number Placeholder 3"/>
          <p:cNvSpPr>
            <a:spLocks noGrp="1"/>
          </p:cNvSpPr>
          <p:nvPr>
            <p:ph type="sldNum" sz="quarter" idx="12"/>
          </p:nvPr>
        </p:nvSpPr>
        <p:spPr/>
        <p:txBody>
          <a:bodyPr/>
          <a:lstStyle/>
          <a:p>
            <a:fld id="{CFB5A2AC-B200-46D5-8CA5-F4C2392CB4C1}" type="slidenum">
              <a:rPr lang="en-US" smtClean="0"/>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construction</a:t>
            </a:r>
            <a:endParaRPr lang="en-US" dirty="0"/>
          </a:p>
        </p:txBody>
      </p:sp>
      <p:sp>
        <p:nvSpPr>
          <p:cNvPr id="3" name="Content Placeholder 2"/>
          <p:cNvSpPr>
            <a:spLocks noGrp="1"/>
          </p:cNvSpPr>
          <p:nvPr>
            <p:ph idx="1"/>
          </p:nvPr>
        </p:nvSpPr>
        <p:spPr>
          <a:xfrm>
            <a:off x="457200" y="1495325"/>
            <a:ext cx="8229600" cy="4525963"/>
          </a:xfrm>
        </p:spPr>
        <p:txBody>
          <a:bodyPr>
            <a:normAutofit fontScale="92500" lnSpcReduction="20000"/>
          </a:bodyPr>
          <a:lstStyle/>
          <a:p>
            <a:r>
              <a:rPr lang="en-US" dirty="0"/>
              <a:t>C</a:t>
            </a:r>
            <a:r>
              <a:rPr lang="en-US" dirty="0" smtClean="0"/>
              <a:t>reate a directed graph. For each gene, nodes: DNA, exp, protein, active protein</a:t>
            </a:r>
          </a:p>
          <a:p>
            <a:pPr lvl="1"/>
            <a:r>
              <a:rPr lang="en-US" dirty="0" smtClean="0"/>
              <a:t>Edges have positive/negative label</a:t>
            </a:r>
          </a:p>
          <a:p>
            <a:pPr lvl="1"/>
            <a:r>
              <a:rPr lang="en-US" dirty="0" smtClean="0"/>
              <a:t>Pos edges DNA </a:t>
            </a:r>
            <a:r>
              <a:rPr lang="en-US" dirty="0" smtClean="0">
                <a:sym typeface="Wingdings" pitchFamily="2" charset="2"/>
              </a:rPr>
              <a:t>exp  protein  active-protein</a:t>
            </a:r>
          </a:p>
          <a:p>
            <a:pPr lvl="1"/>
            <a:r>
              <a:rPr lang="en-US" dirty="0" smtClean="0">
                <a:sym typeface="Wingdings" pitchFamily="2" charset="2"/>
              </a:rPr>
              <a:t>Pos/</a:t>
            </a:r>
            <a:r>
              <a:rPr lang="en-US" dirty="0" err="1" smtClean="0">
                <a:sym typeface="Wingdings" pitchFamily="2" charset="2"/>
              </a:rPr>
              <a:t>neg</a:t>
            </a:r>
            <a:r>
              <a:rPr lang="en-US" dirty="0" smtClean="0">
                <a:sym typeface="Wingdings" pitchFamily="2" charset="2"/>
              </a:rPr>
              <a:t> edges active-prot1  prot2 using the pathway info</a:t>
            </a:r>
          </a:p>
          <a:p>
            <a:r>
              <a:rPr lang="en-US" dirty="0" smtClean="0">
                <a:sym typeface="Wingdings" pitchFamily="2" charset="2"/>
              </a:rPr>
              <a:t>For variable </a:t>
            </a:r>
            <a:r>
              <a:rPr lang="en-US" dirty="0" err="1" smtClean="0">
                <a:sym typeface="Wingdings" pitchFamily="2" charset="2"/>
              </a:rPr>
              <a:t>x</a:t>
            </a:r>
            <a:r>
              <a:rPr lang="en-US" baseline="-25000" dirty="0" err="1" smtClean="0">
                <a:sym typeface="Wingdings" pitchFamily="2" charset="2"/>
              </a:rPr>
              <a:t>j</a:t>
            </a:r>
            <a:r>
              <a:rPr lang="en-US" dirty="0" smtClean="0">
                <a:sym typeface="Wingdings" pitchFamily="2" charset="2"/>
              </a:rPr>
              <a:t> add a factor </a:t>
            </a:r>
            <a:r>
              <a:rPr lang="en-US" dirty="0" smtClean="0">
                <a:sym typeface="Symbol"/>
              </a:rPr>
              <a:t></a:t>
            </a:r>
            <a:r>
              <a:rPr lang="en-US" baseline="-25000" dirty="0" smtClean="0">
                <a:sym typeface="Symbol"/>
              </a:rPr>
              <a:t>j </a:t>
            </a:r>
            <a:r>
              <a:rPr lang="en-US" dirty="0" smtClean="0">
                <a:sym typeface="Symbol"/>
              </a:rPr>
              <a:t>(</a:t>
            </a:r>
            <a:r>
              <a:rPr lang="en-US" dirty="0" err="1" smtClean="0">
                <a:sym typeface="Symbol"/>
              </a:rPr>
              <a:t>X</a:t>
            </a:r>
            <a:r>
              <a:rPr lang="en-US" baseline="-25000" dirty="0" err="1" smtClean="0">
                <a:sym typeface="Symbol"/>
              </a:rPr>
              <a:t>j</a:t>
            </a:r>
            <a:r>
              <a:rPr lang="en-US" dirty="0" smtClean="0">
                <a:sym typeface="Symbol"/>
              </a:rPr>
              <a:t>)</a:t>
            </a:r>
            <a:r>
              <a:rPr lang="en-US" dirty="0" smtClean="0">
                <a:sym typeface="Wingdings" pitchFamily="2" charset="2"/>
              </a:rPr>
              <a:t> where </a:t>
            </a:r>
            <a:r>
              <a:rPr lang="en-US" dirty="0" err="1" smtClean="0">
                <a:sym typeface="Symbol"/>
              </a:rPr>
              <a:t>X</a:t>
            </a:r>
            <a:r>
              <a:rPr lang="en-US" baseline="-25000" dirty="0" err="1" smtClean="0">
                <a:sym typeface="Symbol"/>
              </a:rPr>
              <a:t>j</a:t>
            </a:r>
            <a:r>
              <a:rPr lang="en-US" dirty="0" smtClean="0">
                <a:sym typeface="Symbol"/>
              </a:rPr>
              <a:t>={</a:t>
            </a:r>
            <a:r>
              <a:rPr lang="en-US" dirty="0" err="1" smtClean="0">
                <a:sym typeface="Symbol"/>
              </a:rPr>
              <a:t>x</a:t>
            </a:r>
            <a:r>
              <a:rPr lang="en-US" baseline="-25000" dirty="0" err="1" smtClean="0">
                <a:sym typeface="Symbol"/>
              </a:rPr>
              <a:t>j</a:t>
            </a:r>
            <a:r>
              <a:rPr lang="en-US" dirty="0" smtClean="0">
                <a:sym typeface="Symbol"/>
              </a:rPr>
              <a:t>}Parents (</a:t>
            </a:r>
            <a:r>
              <a:rPr lang="en-US" dirty="0" err="1" smtClean="0">
                <a:sym typeface="Symbol"/>
              </a:rPr>
              <a:t>x</a:t>
            </a:r>
            <a:r>
              <a:rPr lang="en-US" baseline="-25000" dirty="0" err="1" smtClean="0">
                <a:sym typeface="Symbol"/>
              </a:rPr>
              <a:t>j</a:t>
            </a:r>
            <a:r>
              <a:rPr lang="en-US" dirty="0" smtClean="0">
                <a:sym typeface="Symbol"/>
              </a:rPr>
              <a:t>)</a:t>
            </a:r>
          </a:p>
          <a:p>
            <a:r>
              <a:rPr lang="en-US" dirty="0" smtClean="0">
                <a:sym typeface="Symbol"/>
              </a:rPr>
              <a:t>Expected value is set by majority vote of parent edges: positive: +1*state, negative -1*state</a:t>
            </a:r>
          </a:p>
          <a:p>
            <a:r>
              <a:rPr lang="en-US" dirty="0" smtClean="0">
                <a:sym typeface="Symbol"/>
              </a:rPr>
              <a:t>Other rules for AND, OR relations</a:t>
            </a:r>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31</a:t>
            </a:fld>
            <a:endParaRPr lang="en-US"/>
          </a:p>
        </p:txBody>
      </p:sp>
      <p:pic>
        <p:nvPicPr>
          <p:cNvPr id="5" name="Picture 4" descr="9.jpg"/>
          <p:cNvPicPr>
            <a:picLocks noChangeAspect="1"/>
          </p:cNvPicPr>
          <p:nvPr/>
        </p:nvPicPr>
        <p:blipFill>
          <a:blip r:embed="rId3" cstate="print"/>
          <a:stretch>
            <a:fillRect/>
          </a:stretch>
        </p:blipFill>
        <p:spPr>
          <a:xfrm>
            <a:off x="24024" y="5805264"/>
            <a:ext cx="9012472" cy="977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&amp; Learning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Observed variables:</a:t>
            </a:r>
          </a:p>
          <a:p>
            <a:pPr lvl="1"/>
            <a:r>
              <a:rPr lang="en-US" dirty="0" smtClean="0"/>
              <a:t>DNA: copy number</a:t>
            </a:r>
          </a:p>
          <a:p>
            <a:pPr lvl="1"/>
            <a:r>
              <a:rPr lang="en-US" dirty="0" smtClean="0"/>
              <a:t>mRNA: transcription</a:t>
            </a:r>
          </a:p>
          <a:p>
            <a:pPr lvl="1"/>
            <a:r>
              <a:rPr lang="en-US" dirty="0" smtClean="0"/>
              <a:t>(Protein, active-</a:t>
            </a:r>
            <a:r>
              <a:rPr lang="en-US" dirty="0" err="1" smtClean="0"/>
              <a:t>prot</a:t>
            </a:r>
            <a:r>
              <a:rPr lang="en-US" dirty="0" smtClean="0"/>
              <a:t>: from proteomics)</a:t>
            </a:r>
          </a:p>
          <a:p>
            <a:r>
              <a:rPr lang="en-US" dirty="0" smtClean="0"/>
              <a:t>Values </a:t>
            </a:r>
            <a:r>
              <a:rPr lang="en-US" dirty="0" err="1" smtClean="0"/>
              <a:t>discretized</a:t>
            </a:r>
            <a:r>
              <a:rPr lang="en-US" dirty="0" smtClean="0"/>
              <a:t> to ternary values</a:t>
            </a:r>
          </a:p>
          <a:p>
            <a:r>
              <a:rPr lang="en-US" dirty="0" smtClean="0"/>
              <a:t>Different observed data D for each patient, same factor graph</a:t>
            </a:r>
          </a:p>
          <a:p>
            <a:r>
              <a:rPr lang="en-US" dirty="0" smtClean="0"/>
              <a:t>Inference: Compute P(xi=</a:t>
            </a:r>
            <a:r>
              <a:rPr lang="en-US" dirty="0" err="1" smtClean="0"/>
              <a:t>a,D</a:t>
            </a:r>
            <a:r>
              <a:rPr lang="en-US" dirty="0" smtClean="0"/>
              <a:t>|</a:t>
            </a:r>
            <a:r>
              <a:rPr lang="en-US" dirty="0" smtClean="0">
                <a:sym typeface="Symbol"/>
              </a:rPr>
              <a:t>) using ML toolbox (tree inference, belief propagation)</a:t>
            </a:r>
          </a:p>
          <a:p>
            <a:r>
              <a:rPr lang="en-US" dirty="0" smtClean="0">
                <a:sym typeface="Symbol"/>
              </a:rPr>
              <a:t>Learning values of parameters: EM</a:t>
            </a:r>
          </a:p>
          <a:p>
            <a:r>
              <a:rPr lang="en-US" dirty="0" smtClean="0">
                <a:sym typeface="Symbol"/>
              </a:rPr>
              <a:t>Compute </a:t>
            </a:r>
            <a:r>
              <a:rPr lang="en-US" dirty="0" smtClean="0">
                <a:solidFill>
                  <a:srgbClr val="FF0000"/>
                </a:solidFill>
                <a:sym typeface="Symbol"/>
              </a:rPr>
              <a:t>IPA</a:t>
            </a:r>
            <a:r>
              <a:rPr lang="en-US" dirty="0" smtClean="0">
                <a:sym typeface="Symbol"/>
              </a:rPr>
              <a:t>: integrated pathway activity score per gene similar to log-likelihood ratios</a:t>
            </a:r>
          </a:p>
          <a:p>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pic>
        <p:nvPicPr>
          <p:cNvPr id="5" name="Content Placeholder 4" descr="10.jpg"/>
          <p:cNvPicPr>
            <a:picLocks noGrp="1" noChangeAspect="1"/>
          </p:cNvPicPr>
          <p:nvPr>
            <p:ph idx="1"/>
          </p:nvPr>
        </p:nvPicPr>
        <p:blipFill>
          <a:blip r:embed="rId3" cstate="print"/>
          <a:stretch>
            <a:fillRect/>
          </a:stretch>
        </p:blipFill>
        <p:spPr>
          <a:xfrm>
            <a:off x="1979712" y="2996952"/>
            <a:ext cx="5795704" cy="3710293"/>
          </a:xfrm>
        </p:spPr>
      </p:pic>
      <p:sp>
        <p:nvSpPr>
          <p:cNvPr id="4" name="Slide Number Placeholder 3"/>
          <p:cNvSpPr>
            <a:spLocks noGrp="1"/>
          </p:cNvSpPr>
          <p:nvPr>
            <p:ph type="sldNum" sz="quarter" idx="12"/>
          </p:nvPr>
        </p:nvSpPr>
        <p:spPr/>
        <p:txBody>
          <a:bodyPr/>
          <a:lstStyle/>
          <a:p>
            <a:fld id="{CFB5A2AC-B200-46D5-8CA5-F4C2392CB4C1}" type="slidenum">
              <a:rPr lang="en-US" smtClean="0"/>
              <a:t>33</a:t>
            </a:fld>
            <a:endParaRPr lang="en-US"/>
          </a:p>
        </p:txBody>
      </p:sp>
      <p:sp>
        <p:nvSpPr>
          <p:cNvPr id="6" name="TextBox 5"/>
          <p:cNvSpPr txBox="1"/>
          <p:nvPr/>
        </p:nvSpPr>
        <p:spPr>
          <a:xfrm>
            <a:off x="467544" y="1340768"/>
            <a:ext cx="8352928" cy="1200329"/>
          </a:xfrm>
          <a:prstGeom prst="rect">
            <a:avLst/>
          </a:prstGeom>
          <a:noFill/>
        </p:spPr>
        <p:txBody>
          <a:bodyPr wrap="square" rtlCol="0">
            <a:spAutoFit/>
          </a:bodyPr>
          <a:lstStyle/>
          <a:p>
            <a:r>
              <a:rPr lang="en-US" dirty="0" smtClean="0"/>
              <a:t>Problem: Most NCI pathways are cancer related. Need surely negative pathways.</a:t>
            </a:r>
          </a:p>
          <a:p>
            <a:r>
              <a:rPr lang="en-US" dirty="0" smtClean="0"/>
              <a:t>Created </a:t>
            </a:r>
            <a:r>
              <a:rPr lang="en-US" dirty="0" smtClean="0">
                <a:solidFill>
                  <a:srgbClr val="FF0000"/>
                </a:solidFill>
              </a:rPr>
              <a:t>“decoy pathways” </a:t>
            </a:r>
            <a:r>
              <a:rPr lang="en-US" dirty="0" smtClean="0"/>
              <a:t>– same topology on random genes</a:t>
            </a:r>
          </a:p>
          <a:p>
            <a:r>
              <a:rPr lang="en-US" dirty="0" smtClean="0"/>
              <a:t>Ran Paradigm and SPIA (</a:t>
            </a:r>
            <a:r>
              <a:rPr lang="en-US" dirty="0" err="1" smtClean="0"/>
              <a:t>Tarca</a:t>
            </a:r>
            <a:r>
              <a:rPr lang="en-US" dirty="0" smtClean="0"/>
              <a:t> et al 09) on the combination of real and decoy pathways. Used each method to rank all the pathways.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CircleMap</a:t>
            </a:r>
            <a:r>
              <a:rPr lang="en-US" dirty="0" smtClean="0"/>
              <a:t> of the ErbB2 pathway</a:t>
            </a:r>
            <a:endParaRPr lang="en-US" dirty="0"/>
          </a:p>
        </p:txBody>
      </p:sp>
      <p:pic>
        <p:nvPicPr>
          <p:cNvPr id="5" name="Content Placeholder 4" descr="11.jpg"/>
          <p:cNvPicPr>
            <a:picLocks noGrp="1" noChangeAspect="1"/>
          </p:cNvPicPr>
          <p:nvPr>
            <p:ph idx="1"/>
          </p:nvPr>
        </p:nvPicPr>
        <p:blipFill>
          <a:blip r:embed="rId3" cstate="print"/>
          <a:stretch>
            <a:fillRect/>
          </a:stretch>
        </p:blipFill>
        <p:spPr>
          <a:xfrm>
            <a:off x="2051720" y="2924944"/>
            <a:ext cx="4995871" cy="3783593"/>
          </a:xfrm>
        </p:spPr>
      </p:pic>
      <p:sp>
        <p:nvSpPr>
          <p:cNvPr id="4" name="Slide Number Placeholder 3"/>
          <p:cNvSpPr>
            <a:spLocks noGrp="1"/>
          </p:cNvSpPr>
          <p:nvPr>
            <p:ph type="sldNum" sz="quarter" idx="12"/>
          </p:nvPr>
        </p:nvSpPr>
        <p:spPr/>
        <p:txBody>
          <a:bodyPr/>
          <a:lstStyle/>
          <a:p>
            <a:fld id="{CFB5A2AC-B200-46D5-8CA5-F4C2392CB4C1}" type="slidenum">
              <a:rPr lang="en-US" smtClean="0"/>
              <a:t>34</a:t>
            </a:fld>
            <a:endParaRPr lang="en-US"/>
          </a:p>
        </p:txBody>
      </p:sp>
      <p:sp>
        <p:nvSpPr>
          <p:cNvPr id="6" name="TextBox 5"/>
          <p:cNvSpPr txBox="1"/>
          <p:nvPr/>
        </p:nvSpPr>
        <p:spPr>
          <a:xfrm>
            <a:off x="539552" y="1340768"/>
            <a:ext cx="8064896" cy="1477328"/>
          </a:xfrm>
          <a:prstGeom prst="rect">
            <a:avLst/>
          </a:prstGeom>
          <a:noFill/>
        </p:spPr>
        <p:txBody>
          <a:bodyPr wrap="square" rtlCol="0">
            <a:spAutoFit/>
          </a:bodyPr>
          <a:lstStyle/>
          <a:p>
            <a:r>
              <a:rPr lang="en-US" dirty="0" smtClean="0"/>
              <a:t>For </a:t>
            </a:r>
            <a:r>
              <a:rPr lang="en-US" dirty="0"/>
              <a:t>each node, </a:t>
            </a:r>
            <a:r>
              <a:rPr lang="en-US" dirty="0">
                <a:solidFill>
                  <a:srgbClr val="FF0000"/>
                </a:solidFill>
              </a:rPr>
              <a:t>ER status</a:t>
            </a:r>
            <a:r>
              <a:rPr lang="en-US" dirty="0" smtClean="0">
                <a:solidFill>
                  <a:srgbClr val="FF0000"/>
                </a:solidFill>
              </a:rPr>
              <a:t>, IPAs</a:t>
            </a:r>
            <a:r>
              <a:rPr lang="en-US" dirty="0">
                <a:solidFill>
                  <a:srgbClr val="FF0000"/>
                </a:solidFill>
              </a:rPr>
              <a:t>, expression data and copy-number data </a:t>
            </a:r>
            <a:r>
              <a:rPr lang="en-US" dirty="0"/>
              <a:t>are displayed as </a:t>
            </a:r>
            <a:r>
              <a:rPr lang="en-US" dirty="0" smtClean="0"/>
              <a:t>concentric circles</a:t>
            </a:r>
            <a:r>
              <a:rPr lang="en-US" dirty="0"/>
              <a:t>, from innermost to outermost, respectively. </a:t>
            </a:r>
            <a:endParaRPr lang="en-US" dirty="0" smtClean="0"/>
          </a:p>
          <a:p>
            <a:r>
              <a:rPr lang="en-US" dirty="0" smtClean="0"/>
              <a:t>The </a:t>
            </a:r>
            <a:r>
              <a:rPr lang="en-US" dirty="0"/>
              <a:t>apoptosis node </a:t>
            </a:r>
            <a:r>
              <a:rPr lang="en-US" dirty="0" smtClean="0"/>
              <a:t>and  the </a:t>
            </a:r>
            <a:r>
              <a:rPr lang="en-US" dirty="0"/>
              <a:t>ErbB2/ErbB3/</a:t>
            </a:r>
            <a:r>
              <a:rPr lang="en-US" dirty="0" err="1"/>
              <a:t>neuregulin</a:t>
            </a:r>
            <a:r>
              <a:rPr lang="en-US" dirty="0"/>
              <a:t> 2 complex node have circles only for ER </a:t>
            </a:r>
            <a:r>
              <a:rPr lang="en-US" dirty="0" smtClean="0"/>
              <a:t>status and </a:t>
            </a:r>
            <a:r>
              <a:rPr lang="en-US" dirty="0"/>
              <a:t>for IPAs, as there are no direct observations of these entities. </a:t>
            </a:r>
            <a:r>
              <a:rPr lang="en-US" dirty="0" smtClean="0"/>
              <a:t>Each patient’s </a:t>
            </a:r>
            <a:r>
              <a:rPr lang="en-US" dirty="0"/>
              <a:t>data is displayed along one angle from the circle center to edge.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Stacey Gabriel (Broad) – new sequencing technologies &amp; Cancer</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6084168" y="4581128"/>
            <a:ext cx="2286000" cy="17145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FB5A2AC-B200-46D5-8CA5-F4C2392CB4C1}" type="slidenum">
              <a:rPr lang="en-US" smtClean="0"/>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Illumina</a:t>
            </a:r>
            <a:endParaRPr lang="en-US" dirty="0"/>
          </a:p>
        </p:txBody>
      </p:sp>
      <p:graphicFrame>
        <p:nvGraphicFramePr>
          <p:cNvPr id="4" name="Content Placeholder 3"/>
          <p:cNvGraphicFramePr>
            <a:graphicFrameLocks noGrp="1"/>
          </p:cNvGraphicFramePr>
          <p:nvPr>
            <p:ph idx="1"/>
          </p:nvPr>
        </p:nvGraphicFramePr>
        <p:xfrm>
          <a:off x="457200" y="1600200"/>
          <a:ext cx="8363274" cy="1381760"/>
        </p:xfrm>
        <a:graphic>
          <a:graphicData uri="http://schemas.openxmlformats.org/drawingml/2006/table">
            <a:tbl>
              <a:tblPr firstRow="1" bandRow="1">
                <a:tableStyleId>{5C22544A-7EE6-4342-B048-85BDC9FD1C3A}</a:tableStyleId>
              </a:tblPr>
              <a:tblGrid>
                <a:gridCol w="1393879"/>
                <a:gridCol w="1393879"/>
                <a:gridCol w="1393879"/>
                <a:gridCol w="1393879"/>
                <a:gridCol w="1393879"/>
                <a:gridCol w="1393879"/>
              </a:tblGrid>
              <a:tr h="370840">
                <a:tc>
                  <a:txBody>
                    <a:bodyPr/>
                    <a:lstStyle/>
                    <a:p>
                      <a:endParaRPr lang="en-US" dirty="0"/>
                    </a:p>
                  </a:txBody>
                  <a:tcPr/>
                </a:tc>
                <a:tc>
                  <a:txBody>
                    <a:bodyPr/>
                    <a:lstStyle/>
                    <a:p>
                      <a:r>
                        <a:rPr lang="en-US" dirty="0" smtClean="0"/>
                        <a:t>Read length</a:t>
                      </a:r>
                      <a:endParaRPr lang="en-US" dirty="0"/>
                    </a:p>
                  </a:txBody>
                  <a:tcPr/>
                </a:tc>
                <a:tc>
                  <a:txBody>
                    <a:bodyPr/>
                    <a:lstStyle/>
                    <a:p>
                      <a:r>
                        <a:rPr lang="en-US" dirty="0" smtClean="0"/>
                        <a:t>Runtime</a:t>
                      </a:r>
                      <a:endParaRPr lang="en-US" dirty="0"/>
                    </a:p>
                  </a:txBody>
                  <a:tcPr/>
                </a:tc>
                <a:tc>
                  <a:txBody>
                    <a:bodyPr/>
                    <a:lstStyle/>
                    <a:p>
                      <a:r>
                        <a:rPr lang="en-US" dirty="0" smtClean="0"/>
                        <a:t>Bases/run</a:t>
                      </a:r>
                      <a:endParaRPr lang="en-US" dirty="0"/>
                    </a:p>
                  </a:txBody>
                  <a:tcPr/>
                </a:tc>
                <a:tc>
                  <a:txBody>
                    <a:bodyPr/>
                    <a:lstStyle/>
                    <a:p>
                      <a:r>
                        <a:rPr lang="en-US" dirty="0" smtClean="0"/>
                        <a:t>Reads/run</a:t>
                      </a:r>
                      <a:endParaRPr lang="en-US" dirty="0"/>
                    </a:p>
                  </a:txBody>
                  <a:tcPr/>
                </a:tc>
                <a:tc>
                  <a:txBody>
                    <a:bodyPr/>
                    <a:lstStyle/>
                    <a:p>
                      <a:r>
                        <a:rPr lang="en-US" dirty="0" smtClean="0"/>
                        <a:t>Raw error rate</a:t>
                      </a:r>
                      <a:endParaRPr lang="en-US" dirty="0"/>
                    </a:p>
                  </a:txBody>
                  <a:tcPr/>
                </a:tc>
              </a:tr>
              <a:tr h="370840">
                <a:tc>
                  <a:txBody>
                    <a:bodyPr/>
                    <a:lstStyle/>
                    <a:p>
                      <a:r>
                        <a:rPr lang="en-US" b="1" dirty="0" err="1" smtClean="0">
                          <a:solidFill>
                            <a:srgbClr val="FF0000"/>
                          </a:solidFill>
                        </a:rPr>
                        <a:t>Illumina</a:t>
                      </a:r>
                      <a:endParaRPr lang="en-US" b="1" dirty="0">
                        <a:solidFill>
                          <a:srgbClr val="FF0000"/>
                        </a:solidFill>
                      </a:endParaRPr>
                    </a:p>
                  </a:txBody>
                  <a:tcPr/>
                </a:tc>
                <a:tc>
                  <a:txBody>
                    <a:bodyPr/>
                    <a:lstStyle/>
                    <a:p>
                      <a:r>
                        <a:rPr lang="en-US" dirty="0" smtClean="0"/>
                        <a:t>76</a:t>
                      </a:r>
                      <a:endParaRPr lang="en-US" dirty="0"/>
                    </a:p>
                  </a:txBody>
                  <a:tcPr/>
                </a:tc>
                <a:tc>
                  <a:txBody>
                    <a:bodyPr/>
                    <a:lstStyle/>
                    <a:p>
                      <a:r>
                        <a:rPr lang="en-US" dirty="0" smtClean="0"/>
                        <a:t>10d</a:t>
                      </a:r>
                      <a:endParaRPr lang="en-US" dirty="0"/>
                    </a:p>
                  </a:txBody>
                  <a:tcPr/>
                </a:tc>
                <a:tc>
                  <a:txBody>
                    <a:bodyPr/>
                    <a:lstStyle/>
                    <a:p>
                      <a:r>
                        <a:rPr lang="en-US" dirty="0" smtClean="0"/>
                        <a:t>500 </a:t>
                      </a:r>
                      <a:r>
                        <a:rPr lang="en-US" dirty="0" err="1" smtClean="0"/>
                        <a:t>Gb</a:t>
                      </a:r>
                      <a:endParaRPr lang="en-US" dirty="0"/>
                    </a:p>
                  </a:txBody>
                  <a:tcPr/>
                </a:tc>
                <a:tc>
                  <a:txBody>
                    <a:bodyPr/>
                    <a:lstStyle/>
                    <a:p>
                      <a:r>
                        <a:rPr lang="en-US" dirty="0" smtClean="0"/>
                        <a:t>1.6B</a:t>
                      </a:r>
                      <a:endParaRPr lang="en-US" dirty="0"/>
                    </a:p>
                  </a:txBody>
                  <a:tcPr/>
                </a:tc>
                <a:tc>
                  <a:txBody>
                    <a:bodyPr/>
                    <a:lstStyle/>
                    <a:p>
                      <a:r>
                        <a:rPr lang="en-US" dirty="0" smtClean="0"/>
                        <a:t>0.7%</a:t>
                      </a:r>
                      <a:endParaRPr lang="en-US" dirty="0"/>
                    </a:p>
                  </a:txBody>
                  <a:tcPr/>
                </a:tc>
              </a:tr>
              <a:tr h="370840">
                <a:tc>
                  <a:txBody>
                    <a:bodyPr/>
                    <a:lstStyle/>
                    <a:p>
                      <a:endParaRPr lang="en-US"/>
                    </a:p>
                  </a:txBody>
                  <a:tcPr/>
                </a:tc>
                <a:tc>
                  <a:txBody>
                    <a:bodyPr/>
                    <a:lstStyle/>
                    <a:p>
                      <a:r>
                        <a:rPr lang="en-US" dirty="0" smtClean="0"/>
                        <a:t>101</a:t>
                      </a:r>
                      <a:endParaRPr lang="en-US" dirty="0"/>
                    </a:p>
                  </a:txBody>
                  <a:tcPr/>
                </a:tc>
                <a:tc>
                  <a:txBody>
                    <a:bodyPr/>
                    <a:lstStyle/>
                    <a:p>
                      <a:r>
                        <a:rPr lang="en-US" dirty="0" smtClean="0"/>
                        <a:t>12d</a:t>
                      </a:r>
                      <a:endParaRPr lang="en-US" dirty="0"/>
                    </a:p>
                  </a:txBody>
                  <a:tcPr/>
                </a:tc>
                <a:tc>
                  <a:txBody>
                    <a:bodyPr/>
                    <a:lstStyle/>
                    <a:p>
                      <a:r>
                        <a:rPr lang="en-US" dirty="0" smtClean="0"/>
                        <a:t>600 </a:t>
                      </a:r>
                      <a:r>
                        <a:rPr lang="en-US" dirty="0" err="1" smtClean="0"/>
                        <a:t>Gb</a:t>
                      </a:r>
                      <a:endParaRPr lang="en-US" dirty="0"/>
                    </a:p>
                  </a:txBody>
                  <a:tcPr/>
                </a:tc>
                <a:tc>
                  <a:txBody>
                    <a:bodyPr/>
                    <a:lstStyle/>
                    <a:p>
                      <a:r>
                        <a:rPr lang="en-US" dirty="0" smtClean="0"/>
                        <a:t>1.6B</a:t>
                      </a:r>
                      <a:endParaRPr lang="en-US" dirty="0"/>
                    </a:p>
                  </a:txBody>
                  <a:tcPr/>
                </a:tc>
                <a:tc>
                  <a:txBody>
                    <a:bodyPr/>
                    <a:lstStyle/>
                    <a:p>
                      <a:r>
                        <a:rPr lang="en-US" dirty="0" smtClean="0"/>
                        <a:t>0.9%</a:t>
                      </a:r>
                      <a:endParaRPr lang="en-US" dirty="0"/>
                    </a:p>
                  </a:txBody>
                  <a:tcPr/>
                </a:tc>
              </a:tr>
            </a:tbl>
          </a:graphicData>
        </a:graphic>
      </p:graphicFrame>
      <p:sp>
        <p:nvSpPr>
          <p:cNvPr id="5" name="TextBox 4"/>
          <p:cNvSpPr txBox="1"/>
          <p:nvPr/>
        </p:nvSpPr>
        <p:spPr>
          <a:xfrm>
            <a:off x="611560" y="3429000"/>
            <a:ext cx="5472608" cy="3416320"/>
          </a:xfrm>
          <a:prstGeom prst="rect">
            <a:avLst/>
          </a:prstGeom>
          <a:noFill/>
        </p:spPr>
        <p:txBody>
          <a:bodyPr wrap="square" rtlCol="0">
            <a:spAutoFit/>
          </a:bodyPr>
          <a:lstStyle/>
          <a:p>
            <a:r>
              <a:rPr lang="en-US" dirty="0" smtClean="0"/>
              <a:t>Whole genome – 400b inserts, ~100Gb/sample, average 30x</a:t>
            </a:r>
          </a:p>
          <a:p>
            <a:r>
              <a:rPr lang="en-US" dirty="0" smtClean="0"/>
              <a:t>Did 100s to date</a:t>
            </a:r>
          </a:p>
          <a:p>
            <a:endParaRPr lang="en-US" dirty="0" smtClean="0"/>
          </a:p>
          <a:p>
            <a:r>
              <a:rPr lang="en-US" dirty="0" err="1" smtClean="0"/>
              <a:t>Exomes</a:t>
            </a:r>
            <a:r>
              <a:rPr lang="en-US" dirty="0" smtClean="0"/>
              <a:t> – 76b reads, ~200k selected exons using </a:t>
            </a:r>
            <a:r>
              <a:rPr lang="en-US" dirty="0" err="1" smtClean="0"/>
              <a:t>Sureselect</a:t>
            </a:r>
            <a:r>
              <a:rPr lang="en-US" dirty="0" smtClean="0"/>
              <a:t> (Agilent), 6Gb/sample, average 150x</a:t>
            </a:r>
          </a:p>
          <a:p>
            <a:r>
              <a:rPr lang="en-US" dirty="0" smtClean="0"/>
              <a:t>Did &gt;5000 to date</a:t>
            </a:r>
          </a:p>
          <a:p>
            <a:endParaRPr lang="en-US" dirty="0"/>
          </a:p>
          <a:p>
            <a:r>
              <a:rPr lang="en-US" dirty="0" err="1" smtClean="0"/>
              <a:t>Transcriptome</a:t>
            </a:r>
            <a:r>
              <a:rPr lang="en-US" dirty="0" smtClean="0"/>
              <a:t> - 101b reads, ~</a:t>
            </a:r>
            <a:r>
              <a:rPr lang="en-US" dirty="0" err="1" smtClean="0"/>
              <a:t>Gb</a:t>
            </a:r>
            <a:r>
              <a:rPr lang="en-US" dirty="0" smtClean="0"/>
              <a:t>/sample,  200 samples per run. </a:t>
            </a:r>
          </a:p>
          <a:p>
            <a:r>
              <a:rPr lang="en-US" dirty="0" smtClean="0"/>
              <a:t>Did a few to date</a:t>
            </a:r>
          </a:p>
          <a:p>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6156176" y="4470279"/>
            <a:ext cx="2849860" cy="238772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CFB5A2AC-B200-46D5-8CA5-F4C2392CB4C1}" type="slidenum">
              <a:rPr lang="en-US" smtClean="0"/>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(at the Broad)</a:t>
            </a:r>
            <a:endParaRPr lang="en-US" dirty="0"/>
          </a:p>
        </p:txBody>
      </p:sp>
      <p:sp>
        <p:nvSpPr>
          <p:cNvPr id="3" name="Content Placeholder 2"/>
          <p:cNvSpPr>
            <a:spLocks noGrp="1"/>
          </p:cNvSpPr>
          <p:nvPr>
            <p:ph idx="1"/>
          </p:nvPr>
        </p:nvSpPr>
        <p:spPr/>
        <p:txBody>
          <a:bodyPr/>
          <a:lstStyle/>
          <a:p>
            <a:r>
              <a:rPr lang="en-US" dirty="0" smtClean="0"/>
              <a:t>WG $10K, 30x 500ng DNA</a:t>
            </a:r>
          </a:p>
          <a:p>
            <a:r>
              <a:rPr lang="en-US" dirty="0" err="1" smtClean="0"/>
              <a:t>Exome</a:t>
            </a:r>
            <a:r>
              <a:rPr lang="en-US" dirty="0" smtClean="0"/>
              <a:t> $1600, 150x, 500ng DNA</a:t>
            </a:r>
          </a:p>
          <a:p>
            <a:r>
              <a:rPr lang="en-US" dirty="0" err="1" smtClean="0"/>
              <a:t>RNAseq</a:t>
            </a:r>
            <a:r>
              <a:rPr lang="en-US" dirty="0" smtClean="0"/>
              <a:t> $1200, 1µg RNA</a:t>
            </a:r>
          </a:p>
          <a:p>
            <a:r>
              <a:rPr lang="en-US" dirty="0" smtClean="0"/>
              <a:t>Prices include also manpower, computing, storage</a:t>
            </a:r>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Pac Bio</a:t>
            </a:r>
            <a:endParaRPr lang="en-US" dirty="0"/>
          </a:p>
        </p:txBody>
      </p:sp>
      <p:graphicFrame>
        <p:nvGraphicFramePr>
          <p:cNvPr id="4" name="Content Placeholder 3"/>
          <p:cNvGraphicFramePr>
            <a:graphicFrameLocks noGrp="1"/>
          </p:cNvGraphicFramePr>
          <p:nvPr>
            <p:ph idx="1"/>
          </p:nvPr>
        </p:nvGraphicFramePr>
        <p:xfrm>
          <a:off x="457200" y="1600200"/>
          <a:ext cx="8363274" cy="1280160"/>
        </p:xfrm>
        <a:graphic>
          <a:graphicData uri="http://schemas.openxmlformats.org/drawingml/2006/table">
            <a:tbl>
              <a:tblPr firstRow="1" bandRow="1">
                <a:tableStyleId>{5C22544A-7EE6-4342-B048-85BDC9FD1C3A}</a:tableStyleId>
              </a:tblPr>
              <a:tblGrid>
                <a:gridCol w="1393879"/>
                <a:gridCol w="1393879"/>
                <a:gridCol w="1393879"/>
                <a:gridCol w="1393879"/>
                <a:gridCol w="1393879"/>
                <a:gridCol w="1393879"/>
              </a:tblGrid>
              <a:tr h="370840">
                <a:tc>
                  <a:txBody>
                    <a:bodyPr/>
                    <a:lstStyle/>
                    <a:p>
                      <a:endParaRPr lang="en-US" dirty="0"/>
                    </a:p>
                  </a:txBody>
                  <a:tcPr/>
                </a:tc>
                <a:tc>
                  <a:txBody>
                    <a:bodyPr/>
                    <a:lstStyle/>
                    <a:p>
                      <a:r>
                        <a:rPr lang="en-US" dirty="0" smtClean="0"/>
                        <a:t>Read length</a:t>
                      </a:r>
                      <a:endParaRPr lang="en-US" dirty="0"/>
                    </a:p>
                  </a:txBody>
                  <a:tcPr/>
                </a:tc>
                <a:tc>
                  <a:txBody>
                    <a:bodyPr/>
                    <a:lstStyle/>
                    <a:p>
                      <a:r>
                        <a:rPr lang="en-US" dirty="0" smtClean="0"/>
                        <a:t>Runtime</a:t>
                      </a:r>
                      <a:endParaRPr lang="en-US" dirty="0"/>
                    </a:p>
                  </a:txBody>
                  <a:tcPr/>
                </a:tc>
                <a:tc>
                  <a:txBody>
                    <a:bodyPr/>
                    <a:lstStyle/>
                    <a:p>
                      <a:r>
                        <a:rPr lang="en-US" dirty="0" smtClean="0"/>
                        <a:t>Bases/run</a:t>
                      </a:r>
                      <a:endParaRPr lang="en-US" dirty="0"/>
                    </a:p>
                  </a:txBody>
                  <a:tcPr/>
                </a:tc>
                <a:tc>
                  <a:txBody>
                    <a:bodyPr/>
                    <a:lstStyle/>
                    <a:p>
                      <a:r>
                        <a:rPr lang="en-US" dirty="0" smtClean="0"/>
                        <a:t>Reads/run</a:t>
                      </a:r>
                      <a:endParaRPr lang="en-US" dirty="0"/>
                    </a:p>
                  </a:txBody>
                  <a:tcPr/>
                </a:tc>
                <a:tc>
                  <a:txBody>
                    <a:bodyPr/>
                    <a:lstStyle/>
                    <a:p>
                      <a:r>
                        <a:rPr lang="en-US" dirty="0" smtClean="0"/>
                        <a:t>Raw error rate</a:t>
                      </a:r>
                      <a:endParaRPr lang="en-US" dirty="0"/>
                    </a:p>
                  </a:txBody>
                  <a:tcPr/>
                </a:tc>
              </a:tr>
              <a:tr h="370840">
                <a:tc>
                  <a:txBody>
                    <a:bodyPr/>
                    <a:lstStyle/>
                    <a:p>
                      <a:r>
                        <a:rPr lang="en-US" b="1" smtClean="0">
                          <a:solidFill>
                            <a:srgbClr val="FF0000"/>
                          </a:solidFill>
                        </a:rPr>
                        <a:t>Pacific</a:t>
                      </a:r>
                      <a:r>
                        <a:rPr lang="en-US" b="1" baseline="0" smtClean="0">
                          <a:solidFill>
                            <a:srgbClr val="FF0000"/>
                          </a:solidFill>
                        </a:rPr>
                        <a:t> Biosciences</a:t>
                      </a:r>
                      <a:endParaRPr lang="en-US" b="1" dirty="0">
                        <a:solidFill>
                          <a:srgbClr val="FF0000"/>
                        </a:solidFill>
                      </a:endParaRPr>
                    </a:p>
                  </a:txBody>
                  <a:tcPr/>
                </a:tc>
                <a:tc>
                  <a:txBody>
                    <a:bodyPr/>
                    <a:lstStyle/>
                    <a:p>
                      <a:r>
                        <a:rPr lang="en-US" dirty="0" smtClean="0"/>
                        <a:t>1500</a:t>
                      </a:r>
                      <a:endParaRPr lang="en-US" dirty="0"/>
                    </a:p>
                  </a:txBody>
                  <a:tcPr/>
                </a:tc>
                <a:tc>
                  <a:txBody>
                    <a:bodyPr/>
                    <a:lstStyle/>
                    <a:p>
                      <a:r>
                        <a:rPr lang="en-US" dirty="0" smtClean="0"/>
                        <a:t>1hr</a:t>
                      </a:r>
                      <a:endParaRPr lang="en-US" dirty="0"/>
                    </a:p>
                  </a:txBody>
                  <a:tcPr/>
                </a:tc>
                <a:tc>
                  <a:txBody>
                    <a:bodyPr/>
                    <a:lstStyle/>
                    <a:p>
                      <a:r>
                        <a:rPr lang="en-US" dirty="0" smtClean="0"/>
                        <a:t>60Mb</a:t>
                      </a:r>
                      <a:endParaRPr lang="en-US" dirty="0"/>
                    </a:p>
                  </a:txBody>
                  <a:tcPr/>
                </a:tc>
                <a:tc>
                  <a:txBody>
                    <a:bodyPr/>
                    <a:lstStyle/>
                    <a:p>
                      <a:r>
                        <a:rPr lang="en-US" dirty="0" smtClean="0"/>
                        <a:t>40K</a:t>
                      </a:r>
                      <a:endParaRPr lang="en-US" dirty="0"/>
                    </a:p>
                  </a:txBody>
                  <a:tcPr/>
                </a:tc>
                <a:tc>
                  <a:txBody>
                    <a:bodyPr/>
                    <a:lstStyle/>
                    <a:p>
                      <a:r>
                        <a:rPr lang="en-US" dirty="0" smtClean="0"/>
                        <a:t>15%</a:t>
                      </a:r>
                      <a:endParaRPr lang="en-US" dirty="0"/>
                    </a:p>
                  </a:txBody>
                  <a:tcPr/>
                </a:tc>
              </a:tr>
            </a:tbl>
          </a:graphicData>
        </a:graphic>
      </p:graphicFrame>
      <p:sp>
        <p:nvSpPr>
          <p:cNvPr id="5" name="TextBox 4"/>
          <p:cNvSpPr txBox="1"/>
          <p:nvPr/>
        </p:nvSpPr>
        <p:spPr>
          <a:xfrm>
            <a:off x="611560" y="3429000"/>
            <a:ext cx="7920880" cy="1477328"/>
          </a:xfrm>
          <a:prstGeom prst="rect">
            <a:avLst/>
          </a:prstGeom>
          <a:noFill/>
        </p:spPr>
        <p:txBody>
          <a:bodyPr wrap="square" rtlCol="0">
            <a:spAutoFit/>
          </a:bodyPr>
          <a:lstStyle/>
          <a:p>
            <a:r>
              <a:rPr lang="en-US" dirty="0" smtClean="0"/>
              <a:t>No amplification – cyclic sequencing of the molecule corrects errors</a:t>
            </a:r>
          </a:p>
          <a:p>
            <a:r>
              <a:rPr lang="en-US" dirty="0" smtClean="0"/>
              <a:t>Advantages: single molecule, long reads, short runtime</a:t>
            </a:r>
          </a:p>
          <a:p>
            <a:r>
              <a:rPr lang="en-US" dirty="0" smtClean="0"/>
              <a:t>Applications: genome assembly, validation</a:t>
            </a:r>
          </a:p>
          <a:p>
            <a:r>
              <a:rPr lang="en-US" dirty="0" smtClean="0"/>
              <a:t> </a:t>
            </a:r>
          </a:p>
          <a:p>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6444208" y="4869160"/>
            <a:ext cx="2505075" cy="18192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182219" y="5296619"/>
            <a:ext cx="1685925" cy="12287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547664" y="4581128"/>
            <a:ext cx="2085975" cy="21907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FB5A2AC-B200-46D5-8CA5-F4C2392CB4C1}" type="slidenum">
              <a:rPr lang="en-US" smtClean="0"/>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Ion Torrent </a:t>
            </a:r>
            <a:endParaRPr lang="en-US" dirty="0"/>
          </a:p>
        </p:txBody>
      </p:sp>
      <p:graphicFrame>
        <p:nvGraphicFramePr>
          <p:cNvPr id="4" name="Content Placeholder 3"/>
          <p:cNvGraphicFramePr>
            <a:graphicFrameLocks noGrp="1"/>
          </p:cNvGraphicFramePr>
          <p:nvPr>
            <p:ph idx="1"/>
          </p:nvPr>
        </p:nvGraphicFramePr>
        <p:xfrm>
          <a:off x="457200" y="1600200"/>
          <a:ext cx="8363274" cy="1010920"/>
        </p:xfrm>
        <a:graphic>
          <a:graphicData uri="http://schemas.openxmlformats.org/drawingml/2006/table">
            <a:tbl>
              <a:tblPr firstRow="1" bandRow="1">
                <a:tableStyleId>{5C22544A-7EE6-4342-B048-85BDC9FD1C3A}</a:tableStyleId>
              </a:tblPr>
              <a:tblGrid>
                <a:gridCol w="1393879"/>
                <a:gridCol w="1393879"/>
                <a:gridCol w="1393879"/>
                <a:gridCol w="1393879"/>
                <a:gridCol w="1393879"/>
                <a:gridCol w="1393879"/>
              </a:tblGrid>
              <a:tr h="370840">
                <a:tc>
                  <a:txBody>
                    <a:bodyPr/>
                    <a:lstStyle/>
                    <a:p>
                      <a:endParaRPr lang="en-US" dirty="0"/>
                    </a:p>
                  </a:txBody>
                  <a:tcPr/>
                </a:tc>
                <a:tc>
                  <a:txBody>
                    <a:bodyPr/>
                    <a:lstStyle/>
                    <a:p>
                      <a:r>
                        <a:rPr lang="en-US" dirty="0" smtClean="0"/>
                        <a:t>Read length</a:t>
                      </a:r>
                      <a:endParaRPr lang="en-US" dirty="0"/>
                    </a:p>
                  </a:txBody>
                  <a:tcPr/>
                </a:tc>
                <a:tc>
                  <a:txBody>
                    <a:bodyPr/>
                    <a:lstStyle/>
                    <a:p>
                      <a:r>
                        <a:rPr lang="en-US" dirty="0" smtClean="0"/>
                        <a:t>Runtime</a:t>
                      </a:r>
                      <a:endParaRPr lang="en-US" dirty="0"/>
                    </a:p>
                  </a:txBody>
                  <a:tcPr/>
                </a:tc>
                <a:tc>
                  <a:txBody>
                    <a:bodyPr/>
                    <a:lstStyle/>
                    <a:p>
                      <a:r>
                        <a:rPr lang="en-US" dirty="0" smtClean="0"/>
                        <a:t>Bases/run</a:t>
                      </a:r>
                      <a:endParaRPr lang="en-US" dirty="0"/>
                    </a:p>
                  </a:txBody>
                  <a:tcPr/>
                </a:tc>
                <a:tc>
                  <a:txBody>
                    <a:bodyPr/>
                    <a:lstStyle/>
                    <a:p>
                      <a:r>
                        <a:rPr lang="en-US" dirty="0" smtClean="0"/>
                        <a:t>Reads/run</a:t>
                      </a:r>
                      <a:endParaRPr lang="en-US" dirty="0"/>
                    </a:p>
                  </a:txBody>
                  <a:tcPr/>
                </a:tc>
                <a:tc>
                  <a:txBody>
                    <a:bodyPr/>
                    <a:lstStyle/>
                    <a:p>
                      <a:r>
                        <a:rPr lang="en-US" dirty="0" smtClean="0"/>
                        <a:t>Raw error rate</a:t>
                      </a:r>
                      <a:endParaRPr lang="en-US" dirty="0"/>
                    </a:p>
                  </a:txBody>
                  <a:tcPr/>
                </a:tc>
              </a:tr>
              <a:tr h="370840">
                <a:tc>
                  <a:txBody>
                    <a:bodyPr/>
                    <a:lstStyle/>
                    <a:p>
                      <a:r>
                        <a:rPr lang="en-US" b="1" smtClean="0">
                          <a:solidFill>
                            <a:srgbClr val="FF0000"/>
                          </a:solidFill>
                        </a:rPr>
                        <a:t>Ion Torrent</a:t>
                      </a:r>
                      <a:endParaRPr lang="en-US" b="1" dirty="0">
                        <a:solidFill>
                          <a:srgbClr val="FF0000"/>
                        </a:solidFill>
                      </a:endParaRPr>
                    </a:p>
                  </a:txBody>
                  <a:tcPr/>
                </a:tc>
                <a:tc>
                  <a:txBody>
                    <a:bodyPr/>
                    <a:lstStyle/>
                    <a:p>
                      <a:r>
                        <a:rPr lang="en-US" dirty="0" smtClean="0"/>
                        <a:t>100</a:t>
                      </a:r>
                      <a:endParaRPr lang="en-US" dirty="0"/>
                    </a:p>
                  </a:txBody>
                  <a:tcPr/>
                </a:tc>
                <a:tc>
                  <a:txBody>
                    <a:bodyPr/>
                    <a:lstStyle/>
                    <a:p>
                      <a:r>
                        <a:rPr lang="en-US" dirty="0" smtClean="0"/>
                        <a:t>3hr</a:t>
                      </a:r>
                      <a:endParaRPr lang="en-US" dirty="0"/>
                    </a:p>
                  </a:txBody>
                  <a:tcPr/>
                </a:tc>
                <a:tc>
                  <a:txBody>
                    <a:bodyPr/>
                    <a:lstStyle/>
                    <a:p>
                      <a:r>
                        <a:rPr lang="en-US" dirty="0" smtClean="0"/>
                        <a:t>250Mb</a:t>
                      </a:r>
                      <a:endParaRPr lang="en-US" dirty="0"/>
                    </a:p>
                  </a:txBody>
                  <a:tcPr/>
                </a:tc>
                <a:tc>
                  <a:txBody>
                    <a:bodyPr/>
                    <a:lstStyle/>
                    <a:p>
                      <a:r>
                        <a:rPr lang="en-US" dirty="0" smtClean="0"/>
                        <a:t>2.5M</a:t>
                      </a:r>
                      <a:endParaRPr lang="en-US" dirty="0"/>
                    </a:p>
                  </a:txBody>
                  <a:tcPr/>
                </a:tc>
                <a:tc>
                  <a:txBody>
                    <a:bodyPr/>
                    <a:lstStyle/>
                    <a:p>
                      <a:r>
                        <a:rPr lang="en-US" dirty="0" smtClean="0"/>
                        <a:t>1-2%</a:t>
                      </a:r>
                      <a:endParaRPr lang="en-US" dirty="0"/>
                    </a:p>
                  </a:txBody>
                  <a:tcPr/>
                </a:tc>
              </a:tr>
            </a:tbl>
          </a:graphicData>
        </a:graphic>
      </p:graphicFrame>
      <p:sp>
        <p:nvSpPr>
          <p:cNvPr id="5" name="TextBox 4"/>
          <p:cNvSpPr txBox="1"/>
          <p:nvPr/>
        </p:nvSpPr>
        <p:spPr>
          <a:xfrm>
            <a:off x="611560" y="3501008"/>
            <a:ext cx="7920880" cy="1754326"/>
          </a:xfrm>
          <a:prstGeom prst="rect">
            <a:avLst/>
          </a:prstGeom>
          <a:noFill/>
        </p:spPr>
        <p:txBody>
          <a:bodyPr wrap="square" rtlCol="0">
            <a:spAutoFit/>
          </a:bodyPr>
          <a:lstStyle/>
          <a:p>
            <a:r>
              <a:rPr lang="en-US" dirty="0" smtClean="0"/>
              <a:t>Solid state technology. “World’s smallest PH Meter</a:t>
            </a:r>
          </a:p>
          <a:p>
            <a:endParaRPr lang="en-US" dirty="0"/>
          </a:p>
          <a:p>
            <a:r>
              <a:rPr lang="en-US" dirty="0" smtClean="0"/>
              <a:t>Advantages: speed. Room for improvement in yield</a:t>
            </a:r>
          </a:p>
          <a:p>
            <a:r>
              <a:rPr lang="en-US" dirty="0" smtClean="0"/>
              <a:t>Disadvantages – preparation process (</a:t>
            </a:r>
            <a:r>
              <a:rPr lang="en-US" dirty="0" err="1" smtClean="0"/>
              <a:t>emPCR</a:t>
            </a:r>
            <a:r>
              <a:rPr lang="en-US" dirty="0" smtClean="0"/>
              <a:t>), no paired ends.</a:t>
            </a:r>
          </a:p>
          <a:p>
            <a:r>
              <a:rPr lang="en-US" dirty="0" smtClean="0"/>
              <a:t> </a:t>
            </a:r>
          </a:p>
          <a:p>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6444208" y="4797152"/>
            <a:ext cx="2286000" cy="17907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275856" y="4869160"/>
            <a:ext cx="2752725" cy="16668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3528" y="4869160"/>
            <a:ext cx="2752725" cy="16668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FB5A2AC-B200-46D5-8CA5-F4C2392CB4C1}" type="slidenum">
              <a:rPr lang="en-US" smtClean="0"/>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buzzwords: Terminology, resources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Actionable / </a:t>
            </a:r>
            <a:r>
              <a:rPr lang="en-US" dirty="0" err="1" smtClean="0">
                <a:solidFill>
                  <a:srgbClr val="FF0000"/>
                </a:solidFill>
              </a:rPr>
              <a:t>Druggable</a:t>
            </a:r>
            <a:r>
              <a:rPr lang="en-US" dirty="0" smtClean="0">
                <a:solidFill>
                  <a:srgbClr val="FF0000"/>
                </a:solidFill>
              </a:rPr>
              <a:t> mutations</a:t>
            </a:r>
            <a:r>
              <a:rPr lang="en-US" dirty="0" smtClean="0"/>
              <a:t>: such that the clinicians can act on (already have drugs targeting them)</a:t>
            </a:r>
          </a:p>
          <a:p>
            <a:r>
              <a:rPr lang="en-US" dirty="0" smtClean="0">
                <a:solidFill>
                  <a:srgbClr val="FF0000"/>
                </a:solidFill>
              </a:rPr>
              <a:t>Driver/Passenger mutations </a:t>
            </a:r>
            <a:r>
              <a:rPr lang="en-US" dirty="0" smtClean="0"/>
              <a:t>(more on this later)</a:t>
            </a:r>
            <a:endParaRPr lang="en-US" dirty="0" smtClean="0">
              <a:solidFill>
                <a:srgbClr val="FF0000"/>
              </a:solidFill>
            </a:endParaRPr>
          </a:p>
          <a:p>
            <a:r>
              <a:rPr lang="en-US" dirty="0" smtClean="0">
                <a:solidFill>
                  <a:srgbClr val="FF0000"/>
                </a:solidFill>
              </a:rPr>
              <a:t>Combination therapies: </a:t>
            </a:r>
            <a:r>
              <a:rPr lang="en-US" dirty="0" smtClean="0"/>
              <a:t>when individual drugs fail, try combinations (computation may help)</a:t>
            </a:r>
            <a:endParaRPr lang="en-US" dirty="0" smtClean="0">
              <a:solidFill>
                <a:srgbClr val="FF0000"/>
              </a:solidFill>
            </a:endParaRPr>
          </a:p>
          <a:p>
            <a:r>
              <a:rPr lang="en-US" dirty="0" err="1" smtClean="0">
                <a:solidFill>
                  <a:srgbClr val="FF0000"/>
                </a:solidFill>
              </a:rPr>
              <a:t>Chromothripsis</a:t>
            </a:r>
            <a:r>
              <a:rPr lang="en-US" dirty="0" smtClean="0"/>
              <a:t> (more on this later)</a:t>
            </a:r>
          </a:p>
          <a:p>
            <a:r>
              <a:rPr lang="en-US" dirty="0" smtClean="0"/>
              <a:t>UCSC Cancer Genomics Browser</a:t>
            </a:r>
          </a:p>
          <a:p>
            <a:r>
              <a:rPr lang="en-US" dirty="0" smtClean="0"/>
              <a:t>IGV (Integrated Genome Viewer)</a:t>
            </a:r>
          </a:p>
          <a:p>
            <a:r>
              <a:rPr lang="en-US" dirty="0" smtClean="0"/>
              <a:t>ICGC, TCGA</a:t>
            </a:r>
          </a:p>
          <a:p>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normAutofit lnSpcReduction="10000"/>
          </a:bodyPr>
          <a:lstStyle/>
          <a:p>
            <a:r>
              <a:rPr lang="en-US" dirty="0" smtClean="0"/>
              <a:t>Missing genome regions  (mainly due to high GC)</a:t>
            </a:r>
          </a:p>
          <a:p>
            <a:r>
              <a:rPr lang="en-US" dirty="0" smtClean="0"/>
              <a:t>Sample preps, scalability, automation</a:t>
            </a:r>
          </a:p>
          <a:p>
            <a:pPr lvl="1"/>
            <a:r>
              <a:rPr lang="en-US" dirty="0" smtClean="0"/>
              <a:t>Currently </a:t>
            </a:r>
            <a:r>
              <a:rPr lang="en-US" dirty="0" smtClean="0">
                <a:solidFill>
                  <a:srgbClr val="FF0000"/>
                </a:solidFill>
              </a:rPr>
              <a:t>50 samples per FTE per year </a:t>
            </a:r>
          </a:p>
          <a:p>
            <a:r>
              <a:rPr lang="en-US" dirty="0" smtClean="0"/>
              <a:t>Reducing DNA quantities</a:t>
            </a:r>
          </a:p>
          <a:p>
            <a:pPr lvl="1"/>
            <a:r>
              <a:rPr lang="en-US" dirty="0" smtClean="0"/>
              <a:t>went down from 3µg to 100ng without reducing library complexity</a:t>
            </a:r>
          </a:p>
          <a:p>
            <a:r>
              <a:rPr lang="en-US" dirty="0" smtClean="0"/>
              <a:t>Beyond DNA: </a:t>
            </a:r>
            <a:r>
              <a:rPr lang="en-US" dirty="0" err="1" smtClean="0"/>
              <a:t>methylations</a:t>
            </a:r>
            <a:r>
              <a:rPr lang="en-US" dirty="0" smtClean="0"/>
              <a:t>, </a:t>
            </a:r>
            <a:r>
              <a:rPr lang="en-US" dirty="0" err="1" smtClean="0"/>
              <a:t>histone</a:t>
            </a:r>
            <a:r>
              <a:rPr lang="en-US" dirty="0" smtClean="0"/>
              <a:t> modifications, </a:t>
            </a:r>
            <a:r>
              <a:rPr lang="en-US" dirty="0" err="1" smtClean="0"/>
              <a:t>ChIP-seq</a:t>
            </a: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467544" y="3468141"/>
            <a:ext cx="8219256" cy="2985195"/>
          </a:xfrm>
        </p:spPr>
        <p:txBody>
          <a:bodyPr>
            <a:normAutofit fontScale="77500" lnSpcReduction="20000"/>
          </a:bodyPr>
          <a:lstStyle/>
          <a:p>
            <a:r>
              <a:rPr lang="en-US" dirty="0" smtClean="0">
                <a:solidFill>
                  <a:srgbClr val="FF0000"/>
                </a:solidFill>
              </a:rPr>
              <a:t>Sequencing is not the bottleneck</a:t>
            </a:r>
          </a:p>
          <a:p>
            <a:r>
              <a:rPr lang="en-US" dirty="0" smtClean="0"/>
              <a:t>New platforms will complement the good old </a:t>
            </a:r>
            <a:r>
              <a:rPr lang="en-US" dirty="0" err="1" smtClean="0"/>
              <a:t>Illumina</a:t>
            </a:r>
            <a:r>
              <a:rPr lang="en-US" dirty="0" smtClean="0"/>
              <a:t>/Solid/454</a:t>
            </a:r>
          </a:p>
          <a:p>
            <a:r>
              <a:rPr lang="en-US" dirty="0" smtClean="0">
                <a:solidFill>
                  <a:srgbClr val="FF0000"/>
                </a:solidFill>
              </a:rPr>
              <a:t>Computation is not the bottleneck</a:t>
            </a:r>
            <a:r>
              <a:rPr lang="en-US" dirty="0" smtClean="0"/>
              <a:t>: it is becoming more efficient and more standard</a:t>
            </a:r>
          </a:p>
          <a:p>
            <a:endParaRPr lang="en-US" dirty="0"/>
          </a:p>
          <a:p>
            <a:r>
              <a:rPr lang="en-US" dirty="0" smtClean="0"/>
              <a:t>But bear in mind that this is the perspective of one of the largest genome factories in the world.</a:t>
            </a:r>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41</a:t>
            </a:fld>
            <a:endParaRPr lang="en-US"/>
          </a:p>
        </p:txBody>
      </p:sp>
      <p:graphicFrame>
        <p:nvGraphicFramePr>
          <p:cNvPr id="5" name="Content Placeholder 3"/>
          <p:cNvGraphicFramePr>
            <a:graphicFrameLocks/>
          </p:cNvGraphicFramePr>
          <p:nvPr/>
        </p:nvGraphicFramePr>
        <p:xfrm>
          <a:off x="457200" y="980728"/>
          <a:ext cx="8363274" cy="2123440"/>
        </p:xfrm>
        <a:graphic>
          <a:graphicData uri="http://schemas.openxmlformats.org/drawingml/2006/table">
            <a:tbl>
              <a:tblPr firstRow="1" bandRow="1">
                <a:tableStyleId>{5C22544A-7EE6-4342-B048-85BDC9FD1C3A}</a:tableStyleId>
              </a:tblPr>
              <a:tblGrid>
                <a:gridCol w="1393879"/>
                <a:gridCol w="1393879"/>
                <a:gridCol w="1393879"/>
                <a:gridCol w="1393879"/>
                <a:gridCol w="1393879"/>
                <a:gridCol w="1393879"/>
              </a:tblGrid>
              <a:tr h="370840">
                <a:tc>
                  <a:txBody>
                    <a:bodyPr/>
                    <a:lstStyle/>
                    <a:p>
                      <a:endParaRPr lang="en-US" dirty="0"/>
                    </a:p>
                  </a:txBody>
                  <a:tcPr/>
                </a:tc>
                <a:tc>
                  <a:txBody>
                    <a:bodyPr/>
                    <a:lstStyle/>
                    <a:p>
                      <a:r>
                        <a:rPr lang="en-US" dirty="0" smtClean="0"/>
                        <a:t>Read length</a:t>
                      </a:r>
                      <a:endParaRPr lang="en-US" dirty="0"/>
                    </a:p>
                  </a:txBody>
                  <a:tcPr/>
                </a:tc>
                <a:tc>
                  <a:txBody>
                    <a:bodyPr/>
                    <a:lstStyle/>
                    <a:p>
                      <a:r>
                        <a:rPr lang="en-US" dirty="0" smtClean="0"/>
                        <a:t>Runtime</a:t>
                      </a:r>
                      <a:endParaRPr lang="en-US" dirty="0"/>
                    </a:p>
                  </a:txBody>
                  <a:tcPr/>
                </a:tc>
                <a:tc>
                  <a:txBody>
                    <a:bodyPr/>
                    <a:lstStyle/>
                    <a:p>
                      <a:r>
                        <a:rPr lang="en-US" dirty="0" smtClean="0"/>
                        <a:t>Bases/run</a:t>
                      </a:r>
                      <a:endParaRPr lang="en-US" dirty="0"/>
                    </a:p>
                  </a:txBody>
                  <a:tcPr/>
                </a:tc>
                <a:tc>
                  <a:txBody>
                    <a:bodyPr/>
                    <a:lstStyle/>
                    <a:p>
                      <a:r>
                        <a:rPr lang="en-US" dirty="0" smtClean="0"/>
                        <a:t>Reads/run</a:t>
                      </a:r>
                      <a:endParaRPr lang="en-US" dirty="0"/>
                    </a:p>
                  </a:txBody>
                  <a:tcPr/>
                </a:tc>
                <a:tc>
                  <a:txBody>
                    <a:bodyPr/>
                    <a:lstStyle/>
                    <a:p>
                      <a:r>
                        <a:rPr lang="en-US" dirty="0" smtClean="0"/>
                        <a:t>Raw error rate</a:t>
                      </a:r>
                      <a:endParaRPr lang="en-US" dirty="0"/>
                    </a:p>
                  </a:txBody>
                  <a:tcPr/>
                </a:tc>
              </a:tr>
              <a:tr h="370840">
                <a:tc>
                  <a:txBody>
                    <a:bodyPr/>
                    <a:lstStyle/>
                    <a:p>
                      <a:r>
                        <a:rPr lang="en-US" b="1" dirty="0" err="1" smtClean="0">
                          <a:solidFill>
                            <a:srgbClr val="FF0000"/>
                          </a:solidFill>
                        </a:rPr>
                        <a:t>Illumina</a:t>
                      </a:r>
                      <a:endParaRPr lang="en-US" b="1" dirty="0">
                        <a:solidFill>
                          <a:srgbClr val="FF0000"/>
                        </a:solidFill>
                      </a:endParaRPr>
                    </a:p>
                  </a:txBody>
                  <a:tcPr/>
                </a:tc>
                <a:tc>
                  <a:txBody>
                    <a:bodyPr/>
                    <a:lstStyle/>
                    <a:p>
                      <a:r>
                        <a:rPr lang="en-US" dirty="0" smtClean="0"/>
                        <a:t>76</a:t>
                      </a:r>
                      <a:endParaRPr lang="en-US" dirty="0"/>
                    </a:p>
                  </a:txBody>
                  <a:tcPr/>
                </a:tc>
                <a:tc>
                  <a:txBody>
                    <a:bodyPr/>
                    <a:lstStyle/>
                    <a:p>
                      <a:r>
                        <a:rPr lang="en-US" dirty="0" smtClean="0"/>
                        <a:t>10d</a:t>
                      </a:r>
                      <a:endParaRPr lang="en-US" dirty="0"/>
                    </a:p>
                  </a:txBody>
                  <a:tcPr/>
                </a:tc>
                <a:tc>
                  <a:txBody>
                    <a:bodyPr/>
                    <a:lstStyle/>
                    <a:p>
                      <a:r>
                        <a:rPr lang="en-US" dirty="0" smtClean="0"/>
                        <a:t>500 </a:t>
                      </a:r>
                      <a:r>
                        <a:rPr lang="en-US" dirty="0" err="1" smtClean="0"/>
                        <a:t>Gb</a:t>
                      </a:r>
                      <a:endParaRPr lang="en-US" dirty="0"/>
                    </a:p>
                  </a:txBody>
                  <a:tcPr/>
                </a:tc>
                <a:tc>
                  <a:txBody>
                    <a:bodyPr/>
                    <a:lstStyle/>
                    <a:p>
                      <a:r>
                        <a:rPr lang="en-US" dirty="0" smtClean="0"/>
                        <a:t>1.6B</a:t>
                      </a:r>
                      <a:endParaRPr lang="en-US" dirty="0"/>
                    </a:p>
                  </a:txBody>
                  <a:tcPr/>
                </a:tc>
                <a:tc>
                  <a:txBody>
                    <a:bodyPr/>
                    <a:lstStyle/>
                    <a:p>
                      <a:r>
                        <a:rPr lang="en-US" dirty="0" smtClean="0"/>
                        <a:t>0.7%</a:t>
                      </a:r>
                      <a:endParaRPr lang="en-US" dirty="0"/>
                    </a:p>
                  </a:txBody>
                  <a:tcPr/>
                </a:tc>
              </a:tr>
              <a:tr h="370840">
                <a:tc>
                  <a:txBody>
                    <a:bodyPr/>
                    <a:lstStyle/>
                    <a:p>
                      <a:endParaRPr lang="en-US" dirty="0"/>
                    </a:p>
                  </a:txBody>
                  <a:tcPr/>
                </a:tc>
                <a:tc>
                  <a:txBody>
                    <a:bodyPr/>
                    <a:lstStyle/>
                    <a:p>
                      <a:r>
                        <a:rPr lang="en-US" dirty="0" smtClean="0"/>
                        <a:t>101</a:t>
                      </a:r>
                      <a:endParaRPr lang="en-US" dirty="0"/>
                    </a:p>
                  </a:txBody>
                  <a:tcPr/>
                </a:tc>
                <a:tc>
                  <a:txBody>
                    <a:bodyPr/>
                    <a:lstStyle/>
                    <a:p>
                      <a:r>
                        <a:rPr lang="en-US" dirty="0" smtClean="0"/>
                        <a:t>12d</a:t>
                      </a:r>
                      <a:endParaRPr lang="en-US" dirty="0"/>
                    </a:p>
                  </a:txBody>
                  <a:tcPr/>
                </a:tc>
                <a:tc>
                  <a:txBody>
                    <a:bodyPr/>
                    <a:lstStyle/>
                    <a:p>
                      <a:r>
                        <a:rPr lang="en-US" dirty="0" smtClean="0"/>
                        <a:t>600 </a:t>
                      </a:r>
                      <a:r>
                        <a:rPr lang="en-US" dirty="0" err="1" smtClean="0"/>
                        <a:t>Gb</a:t>
                      </a:r>
                      <a:endParaRPr lang="en-US" dirty="0"/>
                    </a:p>
                  </a:txBody>
                  <a:tcPr/>
                </a:tc>
                <a:tc>
                  <a:txBody>
                    <a:bodyPr/>
                    <a:lstStyle/>
                    <a:p>
                      <a:r>
                        <a:rPr lang="en-US" dirty="0" smtClean="0"/>
                        <a:t>1.6B</a:t>
                      </a:r>
                      <a:endParaRPr lang="en-US" dirty="0"/>
                    </a:p>
                  </a:txBody>
                  <a:tcPr/>
                </a:tc>
                <a:tc>
                  <a:txBody>
                    <a:bodyPr/>
                    <a:lstStyle/>
                    <a:p>
                      <a:r>
                        <a:rPr lang="en-US" dirty="0" smtClean="0"/>
                        <a:t>0.9%</a:t>
                      </a:r>
                      <a:endParaRPr lang="en-US" dirty="0"/>
                    </a:p>
                  </a:txBody>
                  <a:tcPr/>
                </a:tc>
              </a:tr>
              <a:tr h="370840">
                <a:tc>
                  <a:txBody>
                    <a:bodyPr/>
                    <a:lstStyle/>
                    <a:p>
                      <a:r>
                        <a:rPr lang="en-US" b="1" dirty="0" err="1" smtClean="0">
                          <a:solidFill>
                            <a:srgbClr val="FF0000"/>
                          </a:solidFill>
                        </a:rPr>
                        <a:t>Pac</a:t>
                      </a:r>
                      <a:r>
                        <a:rPr lang="en-US" b="1" baseline="0" dirty="0" err="1" smtClean="0">
                          <a:solidFill>
                            <a:srgbClr val="FF0000"/>
                          </a:solidFill>
                        </a:rPr>
                        <a:t>Bio</a:t>
                      </a:r>
                      <a:endParaRPr lang="en-US" b="1" dirty="0">
                        <a:solidFill>
                          <a:srgbClr val="FF0000"/>
                        </a:solidFill>
                      </a:endParaRPr>
                    </a:p>
                  </a:txBody>
                  <a:tcPr/>
                </a:tc>
                <a:tc>
                  <a:txBody>
                    <a:bodyPr/>
                    <a:lstStyle/>
                    <a:p>
                      <a:r>
                        <a:rPr lang="en-US" dirty="0" smtClean="0"/>
                        <a:t>1500</a:t>
                      </a:r>
                      <a:endParaRPr lang="en-US" dirty="0"/>
                    </a:p>
                  </a:txBody>
                  <a:tcPr/>
                </a:tc>
                <a:tc>
                  <a:txBody>
                    <a:bodyPr/>
                    <a:lstStyle/>
                    <a:p>
                      <a:r>
                        <a:rPr lang="en-US" dirty="0" smtClean="0"/>
                        <a:t>1hr</a:t>
                      </a:r>
                      <a:endParaRPr lang="en-US" dirty="0"/>
                    </a:p>
                  </a:txBody>
                  <a:tcPr/>
                </a:tc>
                <a:tc>
                  <a:txBody>
                    <a:bodyPr/>
                    <a:lstStyle/>
                    <a:p>
                      <a:r>
                        <a:rPr lang="en-US" dirty="0" smtClean="0"/>
                        <a:t>60Mb</a:t>
                      </a:r>
                      <a:endParaRPr lang="en-US" dirty="0"/>
                    </a:p>
                  </a:txBody>
                  <a:tcPr/>
                </a:tc>
                <a:tc>
                  <a:txBody>
                    <a:bodyPr/>
                    <a:lstStyle/>
                    <a:p>
                      <a:r>
                        <a:rPr lang="en-US" dirty="0" smtClean="0"/>
                        <a:t>40K</a:t>
                      </a:r>
                      <a:endParaRPr lang="en-US" dirty="0"/>
                    </a:p>
                  </a:txBody>
                  <a:tcPr/>
                </a:tc>
                <a:tc>
                  <a:txBody>
                    <a:bodyPr/>
                    <a:lstStyle/>
                    <a:p>
                      <a:r>
                        <a:rPr lang="en-US" dirty="0" smtClean="0"/>
                        <a:t>15%</a:t>
                      </a:r>
                      <a:endParaRPr lang="en-US" dirty="0"/>
                    </a:p>
                  </a:txBody>
                  <a:tcPr/>
                </a:tc>
              </a:tr>
              <a:tr h="370840">
                <a:tc>
                  <a:txBody>
                    <a:bodyPr/>
                    <a:lstStyle/>
                    <a:p>
                      <a:r>
                        <a:rPr lang="en-US" b="1" dirty="0" smtClean="0">
                          <a:solidFill>
                            <a:srgbClr val="FF0000"/>
                          </a:solidFill>
                        </a:rPr>
                        <a:t>Ion Torrent</a:t>
                      </a:r>
                      <a:endParaRPr lang="en-US" b="1" dirty="0">
                        <a:solidFill>
                          <a:srgbClr val="FF0000"/>
                        </a:solidFill>
                      </a:endParaRPr>
                    </a:p>
                  </a:txBody>
                  <a:tcPr/>
                </a:tc>
                <a:tc>
                  <a:txBody>
                    <a:bodyPr/>
                    <a:lstStyle/>
                    <a:p>
                      <a:r>
                        <a:rPr lang="en-US" dirty="0" smtClean="0"/>
                        <a:t>100</a:t>
                      </a:r>
                      <a:endParaRPr lang="en-US" dirty="0"/>
                    </a:p>
                  </a:txBody>
                  <a:tcPr/>
                </a:tc>
                <a:tc>
                  <a:txBody>
                    <a:bodyPr/>
                    <a:lstStyle/>
                    <a:p>
                      <a:r>
                        <a:rPr lang="en-US" dirty="0" smtClean="0"/>
                        <a:t>3hr</a:t>
                      </a:r>
                      <a:endParaRPr lang="en-US" dirty="0"/>
                    </a:p>
                  </a:txBody>
                  <a:tcPr/>
                </a:tc>
                <a:tc>
                  <a:txBody>
                    <a:bodyPr/>
                    <a:lstStyle/>
                    <a:p>
                      <a:r>
                        <a:rPr lang="en-US" dirty="0" smtClean="0"/>
                        <a:t>250Mb</a:t>
                      </a:r>
                      <a:endParaRPr lang="en-US" dirty="0"/>
                    </a:p>
                  </a:txBody>
                  <a:tcPr/>
                </a:tc>
                <a:tc>
                  <a:txBody>
                    <a:bodyPr/>
                    <a:lstStyle/>
                    <a:p>
                      <a:r>
                        <a:rPr lang="en-US" dirty="0" smtClean="0"/>
                        <a:t>2.5M</a:t>
                      </a:r>
                      <a:endParaRPr lang="en-US" dirty="0"/>
                    </a:p>
                  </a:txBody>
                  <a:tcPr/>
                </a:tc>
                <a:tc>
                  <a:txBody>
                    <a:bodyPr/>
                    <a:lstStyle/>
                    <a:p>
                      <a:r>
                        <a:rPr lang="en-US" dirty="0" smtClean="0"/>
                        <a:t>1-2%</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vignettes from the conference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Ontario Inst. for Cancer Res, Tom Hudson:</a:t>
            </a:r>
          </a:p>
          <a:p>
            <a:pPr lvl="1"/>
            <a:r>
              <a:rPr lang="en-US" dirty="0" smtClean="0"/>
              <a:t>1500 new genomes each month</a:t>
            </a:r>
          </a:p>
          <a:p>
            <a:pPr lvl="1"/>
            <a:r>
              <a:rPr lang="en-US" dirty="0" smtClean="0"/>
              <a:t>50TB each month</a:t>
            </a:r>
          </a:p>
          <a:p>
            <a:pPr lvl="1"/>
            <a:r>
              <a:rPr lang="en-US" dirty="0" smtClean="0"/>
              <a:t>Using </a:t>
            </a:r>
            <a:r>
              <a:rPr lang="en-US" dirty="0" err="1" smtClean="0"/>
              <a:t>PacBio</a:t>
            </a:r>
            <a:r>
              <a:rPr lang="en-US" dirty="0" smtClean="0"/>
              <a:t> (small DNA samples from biopsies)</a:t>
            </a:r>
          </a:p>
          <a:p>
            <a:pPr lvl="1"/>
            <a:r>
              <a:rPr lang="en-US" dirty="0" smtClean="0"/>
              <a:t>Treating patients within three weeks (!)</a:t>
            </a:r>
          </a:p>
          <a:p>
            <a:pPr lvl="1"/>
            <a:r>
              <a:rPr lang="en-US" dirty="0" smtClean="0"/>
              <a:t>More money spent on analysis than on sequencing and reagents</a:t>
            </a:r>
          </a:p>
          <a:p>
            <a:pPr lvl="1"/>
            <a:r>
              <a:rPr lang="en-US" dirty="0" smtClean="0"/>
              <a:t>Five times more persons for analysis than for </a:t>
            </a:r>
            <a:r>
              <a:rPr lang="en-US" dirty="0" err="1" smtClean="0"/>
              <a:t>wetwork</a:t>
            </a:r>
            <a:endParaRPr lang="en-US" dirty="0" smtClean="0"/>
          </a:p>
          <a:p>
            <a:r>
              <a:rPr lang="en-US" dirty="0" smtClean="0"/>
              <a:t>Broad, Wendy Winkler</a:t>
            </a:r>
          </a:p>
          <a:p>
            <a:pPr lvl="1"/>
            <a:r>
              <a:rPr lang="en-US" dirty="0" smtClean="0"/>
              <a:t>Correlation of </a:t>
            </a:r>
            <a:r>
              <a:rPr lang="en-US" dirty="0" err="1" smtClean="0"/>
              <a:t>RNAseq</a:t>
            </a:r>
            <a:r>
              <a:rPr lang="en-US" dirty="0" smtClean="0"/>
              <a:t> (using RPKM) and </a:t>
            </a:r>
            <a:r>
              <a:rPr lang="en-US" dirty="0" err="1" smtClean="0"/>
              <a:t>Affy</a:t>
            </a:r>
            <a:r>
              <a:rPr lang="en-US" dirty="0" smtClean="0"/>
              <a:t> gene expression levels: 0.4-0.8</a:t>
            </a:r>
          </a:p>
          <a:p>
            <a:pPr lvl="1"/>
            <a:r>
              <a:rPr lang="en-US" dirty="0" smtClean="0"/>
              <a:t>Using </a:t>
            </a:r>
            <a:r>
              <a:rPr lang="en-US" dirty="0" err="1" smtClean="0"/>
              <a:t>RNAseq</a:t>
            </a:r>
            <a:r>
              <a:rPr lang="en-US" dirty="0"/>
              <a:t> </a:t>
            </a:r>
            <a:r>
              <a:rPr lang="en-US" dirty="0" smtClean="0"/>
              <a:t>&lt;45% of the reads are mapped to exons</a:t>
            </a:r>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Vignettes (2)</a:t>
            </a:r>
            <a:endParaRPr lang="en-US" dirty="0"/>
          </a:p>
        </p:txBody>
      </p:sp>
      <p:sp>
        <p:nvSpPr>
          <p:cNvPr id="3" name="Content Placeholder 2"/>
          <p:cNvSpPr>
            <a:spLocks noGrp="1"/>
          </p:cNvSpPr>
          <p:nvPr>
            <p:ph idx="1"/>
          </p:nvPr>
        </p:nvSpPr>
        <p:spPr/>
        <p:txBody>
          <a:bodyPr/>
          <a:lstStyle/>
          <a:p>
            <a:r>
              <a:rPr lang="en-US" dirty="0" smtClean="0"/>
              <a:t>V. </a:t>
            </a:r>
            <a:r>
              <a:rPr lang="en-US" dirty="0" err="1" smtClean="0"/>
              <a:t>Velculscu</a:t>
            </a:r>
            <a:r>
              <a:rPr lang="en-US" dirty="0" smtClean="0"/>
              <a:t> (Johns Hopkins): Every </a:t>
            </a:r>
            <a:r>
              <a:rPr lang="en-US" dirty="0" smtClean="0">
                <a:solidFill>
                  <a:srgbClr val="FF0000"/>
                </a:solidFill>
              </a:rPr>
              <a:t>five months</a:t>
            </a:r>
            <a:r>
              <a:rPr lang="en-US" dirty="0" smtClean="0"/>
              <a:t>, the number of bases that can be sequenced for 1$ doubles </a:t>
            </a:r>
            <a:endParaRPr lang="en-US" dirty="0"/>
          </a:p>
        </p:txBody>
      </p:sp>
      <p:sp>
        <p:nvSpPr>
          <p:cNvPr id="4" name="Slide Number Placeholder 3"/>
          <p:cNvSpPr>
            <a:spLocks noGrp="1"/>
          </p:cNvSpPr>
          <p:nvPr>
            <p:ph type="sldNum" sz="quarter" idx="12"/>
          </p:nvPr>
        </p:nvSpPr>
        <p:spPr/>
        <p:txBody>
          <a:bodyPr/>
          <a:lstStyle/>
          <a:p>
            <a:fld id="{CFB5A2AC-B200-46D5-8CA5-F4C2392CB4C1}"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The impending collapse of the genome informatics ecosystem </a:t>
            </a:r>
            <a:br>
              <a:rPr lang="en-US" sz="2800" b="1" dirty="0" smtClean="0"/>
            </a:br>
            <a:r>
              <a:rPr lang="en-US" sz="2800" b="1" dirty="0" smtClean="0"/>
              <a:t>L Stein </a:t>
            </a:r>
            <a:r>
              <a:rPr lang="en-US" sz="2800" i="1" dirty="0" smtClean="0"/>
              <a:t>Genome Biology</a:t>
            </a:r>
            <a:r>
              <a:rPr lang="en-US" sz="2800" dirty="0" smtClean="0"/>
              <a:t> 2010, </a:t>
            </a:r>
            <a:r>
              <a:rPr lang="en-US" sz="2800" b="1" dirty="0" smtClean="0"/>
              <a:t>11</a:t>
            </a:r>
            <a:r>
              <a:rPr lang="en-US" sz="2800" dirty="0" smtClean="0"/>
              <a:t>:207 </a:t>
            </a:r>
            <a:r>
              <a:rPr lang="en-US" sz="2800" b="1" dirty="0" smtClean="0"/>
              <a:t/>
            </a:r>
            <a:br>
              <a:rPr lang="en-US" sz="2800" b="1" dirty="0" smtClean="0"/>
            </a:b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FB5A2AC-B200-46D5-8CA5-F4C2392CB4C1}" type="slidenum">
              <a:rPr lang="en-US" smtClean="0"/>
              <a:t>44</a:t>
            </a:fld>
            <a:endParaRPr lang="en-US"/>
          </a:p>
        </p:txBody>
      </p:sp>
      <p:pic>
        <p:nvPicPr>
          <p:cNvPr id="10242" name="Picture 2"/>
          <p:cNvPicPr>
            <a:picLocks noChangeAspect="1" noChangeArrowheads="1"/>
          </p:cNvPicPr>
          <p:nvPr/>
        </p:nvPicPr>
        <p:blipFill>
          <a:blip r:embed="rId3" cstate="print"/>
          <a:srcRect/>
          <a:stretch>
            <a:fillRect/>
          </a:stretch>
        </p:blipFill>
        <p:spPr bwMode="auto">
          <a:xfrm>
            <a:off x="60638" y="1181472"/>
            <a:ext cx="9119874" cy="5775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19256" cy="504056"/>
          </a:xfrm>
        </p:spPr>
        <p:txBody>
          <a:bodyPr>
            <a:noAutofit/>
          </a:bodyPr>
          <a:lstStyle/>
          <a:p>
            <a:r>
              <a:rPr lang="en-US" sz="3200" dirty="0" smtClean="0"/>
              <a:t>ICGC: International Cancer Genome Consortium</a:t>
            </a:r>
            <a:endParaRPr lang="en-US" sz="3200"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srcRect l="2625" t="11917" r="44876" b="5501"/>
          <a:stretch>
            <a:fillRect/>
          </a:stretch>
        </p:blipFill>
        <p:spPr bwMode="auto">
          <a:xfrm>
            <a:off x="1475656" y="653092"/>
            <a:ext cx="6192688" cy="6088276"/>
          </a:xfrm>
          <a:prstGeom prst="rect">
            <a:avLst/>
          </a:prstGeom>
          <a:noFill/>
          <a:ln w="9525">
            <a:noFill/>
            <a:miter lim="800000"/>
            <a:headEnd/>
            <a:tailEnd/>
          </a:ln>
        </p:spPr>
      </p:pic>
      <p:sp>
        <p:nvSpPr>
          <p:cNvPr id="5" name="Oval 4"/>
          <p:cNvSpPr/>
          <p:nvPr/>
        </p:nvSpPr>
        <p:spPr>
          <a:xfrm>
            <a:off x="5364088" y="1916832"/>
            <a:ext cx="2520280"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p:cNvSpPr/>
          <p:nvPr/>
        </p:nvSpPr>
        <p:spPr>
          <a:xfrm>
            <a:off x="1187624" y="2708920"/>
            <a:ext cx="20162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p:cNvSpPr/>
          <p:nvPr/>
        </p:nvSpPr>
        <p:spPr>
          <a:xfrm>
            <a:off x="2339752" y="620688"/>
            <a:ext cx="927720" cy="495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Slide Number Placeholder 8"/>
          <p:cNvSpPr>
            <a:spLocks noGrp="1"/>
          </p:cNvSpPr>
          <p:nvPr>
            <p:ph type="sldNum" sz="quarter" idx="12"/>
          </p:nvPr>
        </p:nvSpPr>
        <p:spPr/>
        <p:txBody>
          <a:bodyPr/>
          <a:lstStyle/>
          <a:p>
            <a:fld id="{CFB5A2AC-B200-46D5-8CA5-F4C2392CB4C1}" type="slidenum">
              <a:rPr lang="en-US" smtClean="0"/>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US" dirty="0" smtClean="0"/>
              <a:t>TCGA: The Cancer Genome Atlas</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cstate="print"/>
          <a:srcRect l="1969" t="12600" r="44876" b="5501"/>
          <a:stretch>
            <a:fillRect/>
          </a:stretch>
        </p:blipFill>
        <p:spPr bwMode="auto">
          <a:xfrm>
            <a:off x="1331640" y="836711"/>
            <a:ext cx="6295161" cy="6062007"/>
          </a:xfrm>
          <a:prstGeom prst="rect">
            <a:avLst/>
          </a:prstGeom>
          <a:noFill/>
          <a:ln w="9525">
            <a:noFill/>
            <a:miter lim="800000"/>
            <a:headEnd/>
            <a:tailEnd/>
          </a:ln>
        </p:spPr>
      </p:pic>
      <p:sp>
        <p:nvSpPr>
          <p:cNvPr id="5" name="Oval 4"/>
          <p:cNvSpPr/>
          <p:nvPr/>
        </p:nvSpPr>
        <p:spPr>
          <a:xfrm>
            <a:off x="1259632" y="620688"/>
            <a:ext cx="927720" cy="495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Slide Number Placeholder 5"/>
          <p:cNvSpPr>
            <a:spLocks noGrp="1"/>
          </p:cNvSpPr>
          <p:nvPr>
            <p:ph type="sldNum" sz="quarter" idx="12"/>
          </p:nvPr>
        </p:nvSpPr>
        <p:spPr/>
        <p:txBody>
          <a:bodyPr/>
          <a:lstStyle/>
          <a:p>
            <a:fld id="{CFB5A2AC-B200-46D5-8CA5-F4C2392CB4C1}" type="slidenum">
              <a:rPr lang="en-US" smtClean="0"/>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srcRect l="1969" t="11025" r="43891" b="5501"/>
          <a:stretch>
            <a:fillRect/>
          </a:stretch>
        </p:blipFill>
        <p:spPr bwMode="auto">
          <a:xfrm>
            <a:off x="683568" y="116632"/>
            <a:ext cx="6840760" cy="659200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FB5A2AC-B200-46D5-8CA5-F4C2392CB4C1}"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smtClean="0"/>
              <a:t>typical 2-step </a:t>
            </a:r>
            <a:r>
              <a:rPr lang="en-US" dirty="0" smtClean="0"/>
              <a:t>study methodology</a:t>
            </a:r>
            <a:endParaRPr lang="he-IL" dirty="0"/>
          </a:p>
        </p:txBody>
      </p:sp>
      <p:sp>
        <p:nvSpPr>
          <p:cNvPr id="3" name="Content Placeholder 2"/>
          <p:cNvSpPr>
            <a:spLocks noGrp="1"/>
          </p:cNvSpPr>
          <p:nvPr>
            <p:ph idx="1"/>
          </p:nvPr>
        </p:nvSpPr>
        <p:spPr/>
        <p:txBody>
          <a:bodyPr>
            <a:normAutofit fontScale="77500" lnSpcReduction="20000"/>
          </a:bodyPr>
          <a:lstStyle/>
          <a:p>
            <a:pPr algn="l" rtl="0"/>
            <a:r>
              <a:rPr lang="en-US" dirty="0" smtClean="0"/>
              <a:t>Deep </a:t>
            </a:r>
            <a:r>
              <a:rPr lang="en-US" dirty="0" smtClean="0"/>
              <a:t>DNA sequencing </a:t>
            </a:r>
            <a:r>
              <a:rPr lang="en-US" dirty="0" smtClean="0"/>
              <a:t>of small number (10s) of individuals (</a:t>
            </a:r>
            <a:r>
              <a:rPr lang="en-US" dirty="0" err="1" smtClean="0"/>
              <a:t>Exome</a:t>
            </a:r>
            <a:r>
              <a:rPr lang="en-US" dirty="0" smtClean="0"/>
              <a:t>, or whole genome) with the particular cancer</a:t>
            </a:r>
            <a:r>
              <a:rPr lang="en-US" dirty="0" smtClean="0"/>
              <a:t>.</a:t>
            </a:r>
          </a:p>
          <a:p>
            <a:pPr algn="l" rtl="0"/>
            <a:r>
              <a:rPr lang="en-US" dirty="0" smtClean="0"/>
              <a:t> </a:t>
            </a:r>
            <a:r>
              <a:rPr lang="en-US" dirty="0" smtClean="0"/>
              <a:t>Ideally, both tumor and normal in each person</a:t>
            </a:r>
            <a:endParaRPr lang="en-US" dirty="0" smtClean="0"/>
          </a:p>
          <a:p>
            <a:pPr algn="l" rtl="0"/>
            <a:r>
              <a:rPr lang="en-US" dirty="0" smtClean="0"/>
              <a:t>Identify genes that are mutated in them </a:t>
            </a:r>
          </a:p>
          <a:p>
            <a:pPr algn="l" rtl="0"/>
            <a:r>
              <a:rPr lang="en-US" dirty="0" smtClean="0"/>
              <a:t>Sequence these genes in a larger cohort (100s) with the same cancer</a:t>
            </a:r>
          </a:p>
          <a:p>
            <a:pPr algn="l" rtl="0"/>
            <a:r>
              <a:rPr lang="en-US" dirty="0" smtClean="0"/>
              <a:t>Get statistics on the mutation rates in the patient population</a:t>
            </a:r>
          </a:p>
          <a:p>
            <a:pPr algn="l" rtl="0"/>
            <a:endParaRPr lang="en-US" dirty="0"/>
          </a:p>
          <a:p>
            <a:pPr algn="l" rtl="0"/>
            <a:r>
              <a:rPr lang="en-US" dirty="0" smtClean="0"/>
              <a:t>Saves on the sequencing costs, at the expense of missing some (hopefully infrequently mutated) genes</a:t>
            </a:r>
          </a:p>
          <a:p>
            <a:pPr algn="l" rtl="0"/>
            <a:endParaRPr lang="he-IL" dirty="0"/>
          </a:p>
        </p:txBody>
      </p:sp>
      <p:sp>
        <p:nvSpPr>
          <p:cNvPr id="4" name="Slide Number Placeholder 3"/>
          <p:cNvSpPr>
            <a:spLocks noGrp="1"/>
          </p:cNvSpPr>
          <p:nvPr>
            <p:ph type="sldNum" sz="quarter" idx="12"/>
          </p:nvPr>
        </p:nvSpPr>
        <p:spPr/>
        <p:txBody>
          <a:bodyPr/>
          <a:lstStyle/>
          <a:p>
            <a:fld id="{CFB5A2AC-B200-46D5-8CA5-F4C2392CB4C1}" type="slidenum">
              <a:rPr lang="en-US" smtClean="0"/>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Wood et al. (Science 07)</a:t>
            </a:r>
            <a:endParaRPr lang="he-IL" dirty="0"/>
          </a:p>
        </p:txBody>
      </p:sp>
      <p:sp>
        <p:nvSpPr>
          <p:cNvPr id="3" name="Content Placeholder 2"/>
          <p:cNvSpPr>
            <a:spLocks noGrp="1"/>
          </p:cNvSpPr>
          <p:nvPr>
            <p:ph idx="1"/>
          </p:nvPr>
        </p:nvSpPr>
        <p:spPr>
          <a:xfrm>
            <a:off x="457200" y="1196752"/>
            <a:ext cx="8229600" cy="4525963"/>
          </a:xfrm>
        </p:spPr>
        <p:txBody>
          <a:bodyPr>
            <a:normAutofit/>
          </a:bodyPr>
          <a:lstStyle/>
          <a:p>
            <a:pPr algn="l" rtl="0"/>
            <a:r>
              <a:rPr lang="en-US" sz="2400" dirty="0" smtClean="0"/>
              <a:t>Isolated DNA from tumors: 11 colorectal, 11 breast.</a:t>
            </a:r>
          </a:p>
          <a:p>
            <a:pPr algn="l" rtl="0"/>
            <a:r>
              <a:rPr lang="en-US" sz="2400" dirty="0" err="1" smtClean="0"/>
              <a:t>PCRed</a:t>
            </a:r>
            <a:r>
              <a:rPr lang="en-US" sz="2400" dirty="0" smtClean="0"/>
              <a:t> exons and sequenced them from 18K genes in the tumors (and 2 matching normal patient tissues).</a:t>
            </a:r>
          </a:p>
          <a:p>
            <a:pPr algn="l" rtl="0"/>
            <a:r>
              <a:rPr lang="en-US" sz="2400" dirty="0" smtClean="0"/>
              <a:t>Successful analysis of 97% of targeted </a:t>
            </a:r>
            <a:r>
              <a:rPr lang="en-US" sz="2400" dirty="0" err="1" smtClean="0"/>
              <a:t>amplicons</a:t>
            </a:r>
            <a:endParaRPr lang="en-US" sz="2400" dirty="0" smtClean="0"/>
          </a:p>
          <a:p>
            <a:pPr algn="l" rtl="0"/>
            <a:r>
              <a:rPr lang="en-US" sz="2400" dirty="0" smtClean="0"/>
              <a:t>Mutations validated on a panel of 24 additional tumors of the same type</a:t>
            </a:r>
          </a:p>
          <a:p>
            <a:pPr algn="l" rtl="0"/>
            <a:endParaRPr lang="he-IL" sz="2400" dirty="0"/>
          </a:p>
        </p:txBody>
      </p:sp>
      <p:pic>
        <p:nvPicPr>
          <p:cNvPr id="4" name="Picture 3" descr="4.jpg"/>
          <p:cNvPicPr>
            <a:picLocks noChangeAspect="1"/>
          </p:cNvPicPr>
          <p:nvPr/>
        </p:nvPicPr>
        <p:blipFill>
          <a:blip r:embed="rId3" cstate="print"/>
          <a:stretch>
            <a:fillRect/>
          </a:stretch>
        </p:blipFill>
        <p:spPr>
          <a:xfrm>
            <a:off x="35496" y="3694230"/>
            <a:ext cx="9036496" cy="2975130"/>
          </a:xfrm>
          <a:prstGeom prst="rect">
            <a:avLst/>
          </a:prstGeom>
        </p:spPr>
      </p:pic>
      <p:sp>
        <p:nvSpPr>
          <p:cNvPr id="5" name="Slide Number Placeholder 4"/>
          <p:cNvSpPr>
            <a:spLocks noGrp="1"/>
          </p:cNvSpPr>
          <p:nvPr>
            <p:ph type="sldNum" sz="quarter" idx="12"/>
          </p:nvPr>
        </p:nvSpPr>
        <p:spPr/>
        <p:txBody>
          <a:bodyPr/>
          <a:lstStyle/>
          <a:p>
            <a:fld id="{CFB5A2AC-B200-46D5-8CA5-F4C2392CB4C1}"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3231</Words>
  <Application>Microsoft Office PowerPoint</Application>
  <PresentationFormat>On-screen Show (4:3)</PresentationFormat>
  <Paragraphs>350</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Keystone meeting: Changing Landscape of the Cancer Genome  June 20 - 25, 2011 •   Boston</vt:lpstr>
      <vt:lpstr>Workshop contents</vt:lpstr>
      <vt:lpstr>Bottom line first</vt:lpstr>
      <vt:lpstr>The buzzwords: Terminology, resources</vt:lpstr>
      <vt:lpstr>ICGC: International Cancer Genome Consortium</vt:lpstr>
      <vt:lpstr>TCGA: The Cancer Genome Atlas</vt:lpstr>
      <vt:lpstr>Slide 7</vt:lpstr>
      <vt:lpstr>A typical 2-step study methodology</vt:lpstr>
      <vt:lpstr>Wood et al. (Science 07)</vt:lpstr>
      <vt:lpstr>Wood et al. The Genomic Landscapes of Human  Breast and Colorectal Cancers. Science 318, 1108 (2007);</vt:lpstr>
      <vt:lpstr>Slide 11</vt:lpstr>
      <vt:lpstr>Slide 12</vt:lpstr>
      <vt:lpstr>Conclusions</vt:lpstr>
      <vt:lpstr>Driver and Passenger mutations       Greenman et al. Nature 07</vt:lpstr>
      <vt:lpstr>Somatic mutations prevalence           Greenman et al. Nature 07</vt:lpstr>
      <vt:lpstr>Slide 16</vt:lpstr>
      <vt:lpstr>Slide 17</vt:lpstr>
      <vt:lpstr>Slide 18</vt:lpstr>
      <vt:lpstr> Massive Genomic Rearrangement Acquired in a Single Catastrophic Event during Cancer Development   </vt:lpstr>
      <vt:lpstr>Clustered Rearrangements on Chromosome 4q in a Patient with Chronic Lymphocytic Leukemia</vt:lpstr>
      <vt:lpstr>Rearrangements and Relapse</vt:lpstr>
      <vt:lpstr>SNU-C1, a cell line from a colorectal cancer, carries 239 rearrangements involving chromosome 15</vt:lpstr>
      <vt:lpstr>8505C, a thyroid cancer cell line, has 77 rearrangements involving chromosome 9p</vt:lpstr>
      <vt:lpstr>Summary</vt:lpstr>
      <vt:lpstr>Slide 25</vt:lpstr>
      <vt:lpstr>Inference of patient-specific pathway activities from multi-dimensional cancer genomics data using PARADIGM</vt:lpstr>
      <vt:lpstr>Overview</vt:lpstr>
      <vt:lpstr>Assumption s</vt:lpstr>
      <vt:lpstr>Factor Graph representation of a pathway</vt:lpstr>
      <vt:lpstr>Toy example</vt:lpstr>
      <vt:lpstr>Model construction</vt:lpstr>
      <vt:lpstr>Inference &amp; Learning</vt:lpstr>
      <vt:lpstr>Testing</vt:lpstr>
      <vt:lpstr>CircleMap of the ErbB2 pathway</vt:lpstr>
      <vt:lpstr>Stacey Gabriel (Broad) – new sequencing technologies &amp; Cancer </vt:lpstr>
      <vt:lpstr>Illumina</vt:lpstr>
      <vt:lpstr>Prices (at the Broad)</vt:lpstr>
      <vt:lpstr>Pac Bio</vt:lpstr>
      <vt:lpstr>Ion Torrent </vt:lpstr>
      <vt:lpstr>Challenges </vt:lpstr>
      <vt:lpstr>Conclusions</vt:lpstr>
      <vt:lpstr>Other vignettes from the conference</vt:lpstr>
      <vt:lpstr>Vignettes (2)</vt:lpstr>
      <vt:lpstr>The impending collapse of the genome informatics ecosystem  L Stein Genome Biology 2010, 11:207  </vt:lpstr>
    </vt:vector>
  </TitlesOfParts>
  <Company>School of 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 shamir</dc:creator>
  <cp:lastModifiedBy>ron shamir</cp:lastModifiedBy>
  <cp:revision>72</cp:revision>
  <dcterms:created xsi:type="dcterms:W3CDTF">2011-08-02T06:10:04Z</dcterms:created>
  <dcterms:modified xsi:type="dcterms:W3CDTF">2011-08-02T17:53:32Z</dcterms:modified>
</cp:coreProperties>
</file>